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9" r:id="rId2"/>
    <p:sldId id="528" r:id="rId3"/>
    <p:sldId id="517" r:id="rId4"/>
    <p:sldId id="557" r:id="rId5"/>
    <p:sldId id="569" r:id="rId6"/>
    <p:sldId id="565" r:id="rId7"/>
    <p:sldId id="567" r:id="rId8"/>
    <p:sldId id="568" r:id="rId9"/>
    <p:sldId id="570" r:id="rId10"/>
    <p:sldId id="571" r:id="rId11"/>
    <p:sldId id="572"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53">
          <p15:clr>
            <a:srgbClr val="A4A3A4"/>
          </p15:clr>
        </p15:guide>
        <p15:guide id="2" pos="389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AFA"/>
    <a:srgbClr val="12B29A"/>
    <a:srgbClr val="2B579A"/>
    <a:srgbClr val="6B89B6"/>
    <a:srgbClr val="F0F0F0"/>
    <a:srgbClr val="FA6B00"/>
    <a:srgbClr val="BB2B2A"/>
    <a:srgbClr val="FA6B04"/>
    <a:srgbClr val="FC8604"/>
    <a:srgbClr val="ADCD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721" autoAdjust="0"/>
    <p:restoredTop sz="96429" autoAdjust="0"/>
  </p:normalViewPr>
  <p:slideViewPr>
    <p:cSldViewPr snapToGrid="0">
      <p:cViewPr varScale="1">
        <p:scale>
          <a:sx n="116" d="100"/>
          <a:sy n="116" d="100"/>
        </p:scale>
        <p:origin x="522" y="108"/>
      </p:cViewPr>
      <p:guideLst>
        <p:guide orient="horz" pos="2353"/>
        <p:guide pos="389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jpeg>
</file>

<file path=ppt/media/image3.jpeg>
</file>

<file path=ppt/media/image4.jpeg>
</file>

<file path=ppt/media/image5.pn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68CAD2-8B22-420E-A3F9-DAD2C1718937}" type="datetimeFigureOut">
              <a:rPr lang="zh-CN" altLang="en-US" smtClean="0"/>
              <a:t>2018/12/11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62C7C8-7AA6-4A52-BB5E-5955A7103426}" type="slidenum">
              <a:rPr lang="zh-CN" altLang="en-US" smtClean="0"/>
              <a:t>‹#›</a:t>
            </a:fld>
            <a:endParaRPr lang="zh-CN" altLang="en-US"/>
          </a:p>
        </p:txBody>
      </p:sp>
    </p:spTree>
    <p:extLst>
      <p:ext uri="{BB962C8B-B14F-4D97-AF65-F5344CB8AC3E}">
        <p14:creationId xmlns:p14="http://schemas.microsoft.com/office/powerpoint/2010/main" val="9586365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B62C7C8-7AA6-4A52-BB5E-5955A7103426}" type="slidenum">
              <a:rPr lang="zh-CN" altLang="en-US" smtClean="0"/>
              <a:t>1</a:t>
            </a:fld>
            <a:endParaRPr lang="zh-CN" altLang="en-US"/>
          </a:p>
        </p:txBody>
      </p:sp>
    </p:spTree>
    <p:extLst>
      <p:ext uri="{BB962C8B-B14F-4D97-AF65-F5344CB8AC3E}">
        <p14:creationId xmlns:p14="http://schemas.microsoft.com/office/powerpoint/2010/main" val="1611616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41209600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058017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B62C7C8-7AA6-4A52-BB5E-5955A7103426}" type="slidenum">
              <a:rPr lang="zh-CN" altLang="en-US" smtClean="0"/>
              <a:t>2</a:t>
            </a:fld>
            <a:endParaRPr lang="zh-CN" altLang="en-US"/>
          </a:p>
        </p:txBody>
      </p:sp>
    </p:spTree>
    <p:extLst>
      <p:ext uri="{BB962C8B-B14F-4D97-AF65-F5344CB8AC3E}">
        <p14:creationId xmlns:p14="http://schemas.microsoft.com/office/powerpoint/2010/main" val="3591399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5553068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9875076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56056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4269826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40898330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6856547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1020744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3E9EF88C-B433-42FD-8401-1B914518DF16}" type="datetimeFigureOut">
              <a:rPr lang="zh-CN" altLang="en-US" smtClean="0"/>
              <a:t>2018/12/11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3E9EF88C-B433-42FD-8401-1B914518DF16}" type="datetimeFigureOut">
              <a:rPr lang="zh-CN" altLang="en-US" smtClean="0"/>
              <a:t>2018/12/11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E9EF88C-B433-42FD-8401-1B914518DF16}" type="datetimeFigureOut">
              <a:rPr lang="zh-CN" altLang="en-US" smtClean="0"/>
              <a:t>2018/12/11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E9EF88C-B433-42FD-8401-1B914518DF16}" type="datetimeFigureOut">
              <a:rPr lang="zh-CN" altLang="en-US" smtClean="0"/>
              <a:t>2018/12/11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E9EF88C-B433-42FD-8401-1B914518DF16}" type="datetimeFigureOut">
              <a:rPr lang="zh-CN" altLang="en-US" smtClean="0"/>
              <a:t>2018/12/11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3E9EF88C-B433-42FD-8401-1B914518DF16}" type="datetimeFigureOut">
              <a:rPr lang="zh-CN" altLang="en-US" smtClean="0"/>
              <a:t>2018/12/11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3E9EF88C-B433-42FD-8401-1B914518DF16}" type="datetimeFigureOut">
              <a:rPr lang="zh-CN" altLang="en-US" smtClean="0"/>
              <a:t>2018/12/11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3E9EF88C-B433-42FD-8401-1B914518DF16}" type="datetimeFigureOut">
              <a:rPr lang="zh-CN" altLang="en-US" smtClean="0"/>
              <a:t>2018/12/11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3E9EF88C-B433-42FD-8401-1B914518DF16}" type="datetimeFigureOut">
              <a:rPr lang="zh-CN" altLang="en-US" smtClean="0"/>
              <a:t>2018/12/11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E9EF88C-B433-42FD-8401-1B914518DF16}" type="datetimeFigureOut">
              <a:rPr lang="zh-CN" altLang="en-US" smtClean="0"/>
              <a:t>2018/12/11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160BC5B-2DDC-49E1-88B6-24E0C4B5FF2F}" type="slidenum">
              <a:rPr lang="zh-CN" altLang="en-US" smtClean="0"/>
              <a:t>‹#›</a:t>
            </a:fld>
            <a:endParaRPr lang="zh-CN" altLang="en-US"/>
          </a:p>
        </p:txBody>
      </p:sp>
      <p:sp>
        <p:nvSpPr>
          <p:cNvPr id="6" name="图片占位符 5"/>
          <p:cNvSpPr>
            <a:spLocks noGrp="1"/>
          </p:cNvSpPr>
          <p:nvPr>
            <p:ph type="pic" sz="quarter" idx="13"/>
          </p:nvPr>
        </p:nvSpPr>
        <p:spPr>
          <a:xfrm>
            <a:off x="3581400" y="814109"/>
            <a:ext cx="4049713" cy="4159825"/>
          </a:xfrm>
        </p:spPr>
        <p:txBody>
          <a:bodyPr/>
          <a:lstStyle/>
          <a:p>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3E9EF88C-B433-42FD-8401-1B914518DF16}" type="datetimeFigureOut">
              <a:rPr lang="zh-CN" altLang="en-US" smtClean="0"/>
              <a:t>2018/12/11</a:t>
            </a:fld>
            <a:endParaRPr lang="zh-CN" altLang="en-US" dirty="0"/>
          </a:p>
        </p:txBody>
      </p:sp>
      <p:sp>
        <p:nvSpPr>
          <p:cNvPr id="4" name="页脚占位符 3"/>
          <p:cNvSpPr>
            <a:spLocks noGrp="1"/>
          </p:cNvSpPr>
          <p:nvPr>
            <p:ph type="ftr" sz="quarter" idx="11"/>
          </p:nvPr>
        </p:nvSpPr>
        <p:spPr/>
        <p:txBody>
          <a:bodyPr/>
          <a:lstStyle/>
          <a:p>
            <a:endParaRPr lang="zh-CN" altLang="en-US" dirty="0"/>
          </a:p>
        </p:txBody>
      </p:sp>
      <p:sp>
        <p:nvSpPr>
          <p:cNvPr id="5" name="灯片编号占位符 4"/>
          <p:cNvSpPr>
            <a:spLocks noGrp="1"/>
          </p:cNvSpPr>
          <p:nvPr>
            <p:ph type="sldNum" sz="quarter" idx="12"/>
          </p:nvPr>
        </p:nvSpPr>
        <p:spPr/>
        <p:txBody>
          <a:bodyPr/>
          <a:lstStyle/>
          <a:p>
            <a:fld id="{A160BC5B-2DDC-49E1-88B6-24E0C4B5FF2F}" type="slidenum">
              <a:rPr lang="zh-CN" altLang="en-US" smtClean="0"/>
              <a:t>‹#›</a:t>
            </a:fld>
            <a:endParaRPr lang="zh-CN" altLang="en-US" dirty="0"/>
          </a:p>
        </p:txBody>
      </p:sp>
      <p:sp>
        <p:nvSpPr>
          <p:cNvPr id="6" name="矩形 5"/>
          <p:cNvSpPr/>
          <p:nvPr userDrawn="1"/>
        </p:nvSpPr>
        <p:spPr>
          <a:xfrm>
            <a:off x="711200" y="685800"/>
            <a:ext cx="107696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3E9EF88C-B433-42FD-8401-1B914518DF16}" type="datetimeFigureOut">
              <a:rPr lang="zh-CN" altLang="en-US" smtClean="0"/>
              <a:t>2018/12/11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ea typeface="微软雅黑" panose="020B0503020204020204" pitchFamily="34" charset="-122"/>
              </a:defRPr>
            </a:lvl1pPr>
          </a:lstStyle>
          <a:p>
            <a:fld id="{3E9EF88C-B433-42FD-8401-1B914518DF16}" type="datetimeFigureOut">
              <a:rPr lang="zh-CN" altLang="en-US" smtClean="0"/>
              <a:t>2018/12/11</a:t>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ea typeface="微软雅黑" panose="020B0503020204020204" pitchFamily="34" charset="-122"/>
              </a:defRPr>
            </a:lvl1pPr>
          </a:lstStyle>
          <a:p>
            <a:fld id="{A160BC5B-2DDC-49E1-88B6-24E0C4B5FF2F}" type="slidenum">
              <a:rPr lang="zh-CN" altLang="en-US" smtClean="0"/>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微软雅黑"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1112"/>
          <p:cNvPicPr>
            <a:picLocks noChangeAspect="1"/>
          </p:cNvPicPr>
          <p:nvPr/>
        </p:nvPicPr>
        <p:blipFill>
          <a:blip r:embed="rId3"/>
          <a:stretch>
            <a:fillRect/>
          </a:stretch>
        </p:blipFill>
        <p:spPr>
          <a:xfrm>
            <a:off x="-7620" y="-4445"/>
            <a:ext cx="12199620" cy="6862445"/>
          </a:xfrm>
          <a:prstGeom prst="rect">
            <a:avLst/>
          </a:prstGeom>
        </p:spPr>
      </p:pic>
      <p:sp>
        <p:nvSpPr>
          <p:cNvPr id="5" name="椭圆 4"/>
          <p:cNvSpPr/>
          <p:nvPr/>
        </p:nvSpPr>
        <p:spPr>
          <a:xfrm>
            <a:off x="-282" y="5103866"/>
            <a:ext cx="309823" cy="309823"/>
          </a:xfrm>
          <a:prstGeom prst="ellipse">
            <a:avLst/>
          </a:prstGeom>
          <a:solidFill>
            <a:srgbClr val="2B579A"/>
          </a:solidFill>
          <a:ln>
            <a:noFill/>
          </a:ln>
          <a:effectLst>
            <a:outerShdw blurRad="76200" dist="38100" dir="2700000" algn="tl" rotWithShape="0">
              <a:srgbClr val="2B579A">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661795" y="3068955"/>
            <a:ext cx="8867775" cy="1370965"/>
          </a:xfrm>
          <a:prstGeom prst="rect">
            <a:avLst/>
          </a:prstGeom>
          <a:noFill/>
        </p:spPr>
        <p:txBody>
          <a:bodyPr wrap="square" rtlCol="0">
            <a:spAutoFit/>
          </a:bodyPr>
          <a:lstStyle/>
          <a:p>
            <a:pPr algn="l">
              <a:lnSpc>
                <a:spcPct val="160000"/>
              </a:lnSpc>
            </a:pP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20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每特教育|蚂蚁课堂Java高端分布式、微服务IT培训。</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
            </a:r>
            <a:b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br>
            <a:r>
              <a:rPr lang="zh-CN" altLang="en-US" sz="16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培训内容:</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分布式、微服务、高可用、高并发、并发编程、JVM、性能调优、真实企业实际项目等。</a:t>
            </a:r>
          </a:p>
          <a:p>
            <a:pPr algn="l">
              <a:lnSpc>
                <a:spcPct val="160000"/>
              </a:lnSpc>
            </a:pPr>
            <a:r>
              <a:rPr lang="zh-CN" altLang="en-US" sz="16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主讲老师:</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97后Java架构师-蚂蚁课堂创始人-余胜军</a:t>
            </a:r>
          </a:p>
        </p:txBody>
      </p:sp>
      <p:sp>
        <p:nvSpPr>
          <p:cNvPr id="25" name="文本框 24"/>
          <p:cNvSpPr txBox="1"/>
          <p:nvPr/>
        </p:nvSpPr>
        <p:spPr>
          <a:xfrm>
            <a:off x="1610995" y="3870325"/>
            <a:ext cx="8867775" cy="1684020"/>
          </a:xfrm>
          <a:prstGeom prst="rect">
            <a:avLst/>
          </a:prstGeom>
          <a:noFill/>
        </p:spPr>
        <p:txBody>
          <a:bodyPr wrap="square" rtlCol="0">
            <a:spAutoFit/>
          </a:bodyPr>
          <a:lstStyle/>
          <a:p>
            <a:pPr algn="l">
              <a:lnSpc>
                <a:spcPct val="140000"/>
              </a:lnSpc>
            </a:pPr>
            <a:endPar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40000"/>
              </a:lnSpc>
            </a:pPr>
            <a:endPar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40000"/>
              </a:lnSpc>
            </a:pPr>
            <a:r>
              <a:rPr lang="zh-CN" altLang="en-US" sz="16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余老师微信号:</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yushengjun644   QQ</a:t>
            </a:r>
            <a:r>
              <a:rPr lang="en-US" altLang="zh-CN" sz="1400"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:644064779</a:t>
            </a:r>
            <a:r>
              <a:rPr lang="zh-CN" altLang="en-US" sz="1400"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或者 </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1051546329</a:t>
            </a:r>
          </a:p>
          <a:p>
            <a:pPr algn="l">
              <a:lnSpc>
                <a:spcPct val="140000"/>
              </a:lnSpc>
            </a:pPr>
            <a:r>
              <a:rPr lang="zh-CN" altLang="en-US" sz="16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官方粉丝群: </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193086273 官方网站</a:t>
            </a: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www.mayikt.com </a:t>
            </a:r>
          </a:p>
          <a:p>
            <a:pPr algn="l">
              <a:lnSpc>
                <a:spcPct val="140000"/>
              </a:lnSpc>
            </a:pP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百度搜索：</a:t>
            </a: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蚂蚁课堂 </a:t>
            </a: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或者腾讯课堂搜索</a:t>
            </a: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每特学院 </a:t>
            </a: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p>
        </p:txBody>
      </p:sp>
      <p:sp>
        <p:nvSpPr>
          <p:cNvPr id="3" name="文本框 2"/>
          <p:cNvSpPr txBox="1"/>
          <p:nvPr/>
        </p:nvSpPr>
        <p:spPr>
          <a:xfrm>
            <a:off x="1931670" y="1097280"/>
            <a:ext cx="8867775" cy="583565"/>
          </a:xfrm>
          <a:prstGeom prst="rect">
            <a:avLst/>
          </a:prstGeom>
          <a:noFill/>
        </p:spPr>
        <p:txBody>
          <a:bodyPr wrap="square" rtlCol="0">
            <a:spAutoFit/>
          </a:bodyPr>
          <a:lstStyle/>
          <a:p>
            <a:pPr algn="l">
              <a:lnSpc>
                <a:spcPct val="160000"/>
              </a:lnSpc>
            </a:pPr>
            <a:r>
              <a:rPr lang="en-US" altLang="zh-CN" sz="20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altLang="zh-CN" sz="2000" b="1" dirty="0">
                <a:solidFill>
                  <a:schemeClr val="tx1">
                    <a:lumMod val="95000"/>
                    <a:lumOff val="5000"/>
                  </a:schemeClr>
                </a:solidFill>
                <a:latin typeface="楷体" panose="02010609060101010101" charset="-122"/>
                <a:ea typeface="楷体" panose="02010609060101010101" charset="-122"/>
                <a:cs typeface="楷体" panose="02010609060101010101" charset="-122"/>
                <a:sym typeface="+mn-ea"/>
              </a:rPr>
              <a:t>  </a:t>
            </a:r>
            <a:endParaRPr lang="zh-CN" altLang="en-US" sz="40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8" name="文本框 7"/>
          <p:cNvSpPr txBox="1"/>
          <p:nvPr/>
        </p:nvSpPr>
        <p:spPr>
          <a:xfrm>
            <a:off x="1610995" y="984250"/>
            <a:ext cx="8867775" cy="1083374"/>
          </a:xfrm>
          <a:prstGeom prst="rect">
            <a:avLst/>
          </a:prstGeom>
          <a:noFill/>
        </p:spPr>
        <p:txBody>
          <a:bodyPr wrap="square" rtlCol="0">
            <a:spAutoFit/>
          </a:bodyPr>
          <a:lstStyle/>
          <a:p>
            <a:pPr algn="l">
              <a:lnSpc>
                <a:spcPct val="140000"/>
              </a:lnSpc>
            </a:pPr>
            <a:endPar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ctr">
              <a:lnSpc>
                <a:spcPct val="140000"/>
              </a:lnSpc>
            </a:pPr>
            <a:r>
              <a:rPr lang="en-US" altLang="zh-CN" sz="3200" b="1" dirty="0" err="1"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Sharding-Jdbc</a:t>
            </a:r>
            <a:endParaRPr lang="zh-CN" altLang="en-US" sz="32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transition spd="slow">
    <p:comb/>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370702" y="742176"/>
            <a:ext cx="11532973" cy="3416320"/>
          </a:xfrm>
          <a:prstGeom prst="rect">
            <a:avLst/>
          </a:prstGeom>
          <a:noFill/>
        </p:spPr>
        <p:txBody>
          <a:bodyPr wrap="square" rtlCol="0">
            <a:spAutoFit/>
          </a:bodyPr>
          <a:lstStyle/>
          <a:p>
            <a:pPr>
              <a:lnSpc>
                <a:spcPct val="120000"/>
              </a:lnSpc>
            </a:pP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r>
              <a:rPr lang="en-US" altLang="zh-CN" b="1" dirty="0" err="1" smtClean="0">
                <a:latin typeface="楷体" panose="02010609060101010101" charset="-122"/>
                <a:ea typeface="楷体" panose="02010609060101010101" charset="-122"/>
                <a:cs typeface="楷体" panose="02010609060101010101" charset="-122"/>
              </a:rPr>
              <a:t>SpringBoot</a:t>
            </a:r>
            <a:r>
              <a:rPr lang="zh-CN" altLang="en-US" b="1" dirty="0" smtClean="0">
                <a:latin typeface="楷体" panose="02010609060101010101" charset="-122"/>
                <a:ea typeface="楷体" panose="02010609060101010101" charset="-122"/>
                <a:cs typeface="楷体" panose="02010609060101010101" charset="-122"/>
              </a:rPr>
              <a:t>整合</a:t>
            </a:r>
            <a:r>
              <a:rPr lang="en-US" altLang="zh-CN" b="1" dirty="0" err="1" smtClean="0">
                <a:latin typeface="楷体" panose="02010609060101010101" charset="-122"/>
                <a:ea typeface="楷体" panose="02010609060101010101" charset="-122"/>
                <a:cs typeface="楷体" panose="02010609060101010101" charset="-122"/>
              </a:rPr>
              <a:t>Sharding-Jdbc</a:t>
            </a:r>
            <a:r>
              <a:rPr lang="zh-CN" altLang="en-US" b="1" dirty="0" smtClean="0">
                <a:latin typeface="楷体" panose="02010609060101010101" charset="-122"/>
                <a:ea typeface="楷体" panose="02010609060101010101" charset="-122"/>
                <a:cs typeface="楷体" panose="02010609060101010101" charset="-122"/>
              </a:rPr>
              <a:t>分为两种方式</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r>
              <a:rPr lang="zh-CN" altLang="en-US" b="1" dirty="0">
                <a:latin typeface="楷体" panose="02010609060101010101" charset="-122"/>
                <a:ea typeface="楷体" panose="02010609060101010101" charset="-122"/>
                <a:cs typeface="楷体" panose="02010609060101010101" charset="-122"/>
              </a:rPr>
              <a:t>一</a:t>
            </a:r>
            <a:r>
              <a:rPr lang="zh-CN" altLang="en-US" b="1" dirty="0" smtClean="0">
                <a:latin typeface="楷体" panose="02010609060101010101" charset="-122"/>
                <a:ea typeface="楷体" panose="02010609060101010101" charset="-122"/>
                <a:cs typeface="楷体" panose="02010609060101010101" charset="-122"/>
              </a:rPr>
              <a:t>种为原生配置方式，自己需要实现接口。</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r>
              <a:rPr lang="en-US" altLang="zh-CN" b="1" dirty="0" smtClean="0">
                <a:latin typeface="楷体" panose="02010609060101010101" charset="-122"/>
                <a:ea typeface="楷体" panose="02010609060101010101" charset="-122"/>
                <a:cs typeface="楷体" panose="02010609060101010101" charset="-122"/>
              </a:rPr>
              <a:t>1.</a:t>
            </a:r>
            <a:r>
              <a:rPr lang="zh-CN" altLang="en-US" b="1" dirty="0" smtClean="0">
                <a:latin typeface="楷体" panose="02010609060101010101" charset="-122"/>
                <a:ea typeface="楷体" panose="02010609060101010101" charset="-122"/>
                <a:cs typeface="楷体" panose="02010609060101010101" charset="-122"/>
              </a:rPr>
              <a:t>分库</a:t>
            </a:r>
            <a:r>
              <a:rPr lang="zh-CN" altLang="en-US" b="1" dirty="0">
                <a:latin typeface="楷体" panose="02010609060101010101" charset="-122"/>
                <a:ea typeface="楷体" panose="02010609060101010101" charset="-122"/>
                <a:cs typeface="楷体" panose="02010609060101010101" charset="-122"/>
              </a:rPr>
              <a:t>算法类需要实现</a:t>
            </a:r>
            <a:r>
              <a:rPr lang="en-US" altLang="zh-CN" b="1" dirty="0" err="1">
                <a:latin typeface="楷体" panose="02010609060101010101" charset="-122"/>
                <a:ea typeface="楷体" panose="02010609060101010101" charset="-122"/>
                <a:cs typeface="楷体" panose="02010609060101010101" charset="-122"/>
              </a:rPr>
              <a:t>SingleKeyDatabaseShardingAlgorithm</a:t>
            </a:r>
            <a:r>
              <a:rPr lang="en-US" altLang="zh-CN" b="1" dirty="0">
                <a:latin typeface="楷体" panose="02010609060101010101" charset="-122"/>
                <a:ea typeface="楷体" panose="02010609060101010101" charset="-122"/>
                <a:cs typeface="楷体" panose="02010609060101010101" charset="-122"/>
              </a:rPr>
              <a:t>&lt;T&gt;</a:t>
            </a:r>
            <a:r>
              <a:rPr lang="zh-CN" altLang="en-US" b="1" dirty="0">
                <a:latin typeface="楷体" panose="02010609060101010101" charset="-122"/>
                <a:ea typeface="楷体" panose="02010609060101010101" charset="-122"/>
                <a:cs typeface="楷体" panose="02010609060101010101" charset="-122"/>
              </a:rPr>
              <a:t>接口</a:t>
            </a:r>
            <a:endParaRPr lang="en-US" altLang="zh-CN" b="1" dirty="0">
              <a:latin typeface="楷体" panose="02010609060101010101" charset="-122"/>
              <a:ea typeface="楷体" panose="02010609060101010101" charset="-122"/>
              <a:cs typeface="楷体" panose="02010609060101010101" charset="-122"/>
            </a:endParaRPr>
          </a:p>
          <a:p>
            <a:pPr>
              <a:lnSpc>
                <a:spcPct val="120000"/>
              </a:lnSpc>
            </a:pPr>
            <a:r>
              <a:rPr lang="en-US" altLang="zh-CN" b="1" dirty="0" smtClean="0">
                <a:latin typeface="楷体" panose="02010609060101010101" charset="-122"/>
                <a:ea typeface="楷体" panose="02010609060101010101" charset="-122"/>
                <a:cs typeface="楷体" panose="02010609060101010101" charset="-122"/>
              </a:rPr>
              <a:t>2.</a:t>
            </a:r>
            <a:r>
              <a:rPr lang="zh-CN" altLang="en-US" b="1" dirty="0">
                <a:latin typeface="楷体" panose="02010609060101010101" charset="-122"/>
                <a:ea typeface="楷体" panose="02010609060101010101" charset="-122"/>
                <a:cs typeface="楷体" panose="02010609060101010101" charset="-122"/>
              </a:rPr>
              <a:t>分表算法类需要</a:t>
            </a:r>
            <a:r>
              <a:rPr lang="zh-CN" altLang="en-US" b="1" dirty="0" smtClean="0">
                <a:latin typeface="楷体" panose="02010609060101010101" charset="-122"/>
                <a:ea typeface="楷体" panose="02010609060101010101" charset="-122"/>
                <a:cs typeface="楷体" panose="02010609060101010101" charset="-122"/>
              </a:rPr>
              <a:t>实现</a:t>
            </a:r>
            <a:r>
              <a:rPr lang="en-US" altLang="zh-CN" b="1" dirty="0" err="1" smtClean="0">
                <a:latin typeface="楷体" panose="02010609060101010101" charset="-122"/>
                <a:ea typeface="楷体" panose="02010609060101010101" charset="-122"/>
                <a:cs typeface="楷体" panose="02010609060101010101" charset="-122"/>
              </a:rPr>
              <a:t>SingleKeyTableShardingAlgorithm</a:t>
            </a:r>
            <a:r>
              <a:rPr lang="en-US" altLang="zh-CN" b="1" dirty="0" smtClean="0">
                <a:latin typeface="楷体" panose="02010609060101010101" charset="-122"/>
                <a:ea typeface="楷体" panose="02010609060101010101" charset="-122"/>
                <a:cs typeface="楷体" panose="02010609060101010101" charset="-122"/>
              </a:rPr>
              <a:t>&lt;T&gt;</a:t>
            </a:r>
            <a:r>
              <a:rPr lang="zh-CN" altLang="en-US" b="1" dirty="0">
                <a:latin typeface="楷体" panose="02010609060101010101" charset="-122"/>
                <a:ea typeface="楷体" panose="02010609060101010101" charset="-122"/>
                <a:cs typeface="楷体" panose="02010609060101010101" charset="-122"/>
              </a:rPr>
              <a:t>接口</a:t>
            </a:r>
            <a:endParaRPr lang="zh-CN" altLang="en-US" b="1" dirty="0" smtClean="0">
              <a:latin typeface="楷体" panose="02010609060101010101" charset="-122"/>
              <a:ea typeface="楷体" panose="02010609060101010101" charset="-122"/>
              <a:cs typeface="楷体" panose="02010609060101010101" charset="-122"/>
            </a:endParaRPr>
          </a:p>
          <a:p>
            <a:pPr>
              <a:lnSpc>
                <a:spcPct val="120000"/>
              </a:lnSpc>
            </a:pPr>
            <a:r>
              <a:rPr lang="zh-CN" altLang="en-US" b="1" dirty="0" smtClean="0">
                <a:solidFill>
                  <a:schemeClr val="tx1"/>
                </a:solidFill>
                <a:latin typeface="楷体" panose="02010609060101010101" charset="-122"/>
                <a:ea typeface="楷体" panose="02010609060101010101" charset="-122"/>
                <a:cs typeface="楷体" panose="02010609060101010101" charset="-122"/>
              </a:rPr>
              <a:t>第二种通过配置文件形式配置。</a:t>
            </a:r>
            <a:endParaRPr lang="en-US" altLang="zh-CN" b="1" dirty="0" smtClean="0">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zh-CN" altLang="en-US" dirty="0" smtClean="0">
                <a:latin typeface="华文楷体" panose="02010600040101010101" pitchFamily="2" charset="-122"/>
                <a:ea typeface="华文楷体" panose="02010600040101010101" pitchFamily="2" charset="-122"/>
                <a:cs typeface="楷体" panose="02010609060101010101" charset="-122"/>
              </a:rPr>
              <a:t>案例</a:t>
            </a:r>
            <a:r>
              <a:rPr lang="zh-CN" altLang="en-US" dirty="0">
                <a:latin typeface="华文楷体" panose="02010600040101010101" pitchFamily="2" charset="-122"/>
                <a:ea typeface="华文楷体" panose="02010600040101010101" pitchFamily="2" charset="-122"/>
              </a:rPr>
              <a:t>比如：</a:t>
            </a:r>
            <a:r>
              <a:rPr lang="en-US" altLang="zh-CN" dirty="0" err="1">
                <a:latin typeface="华文楷体" panose="02010600040101010101" pitchFamily="2" charset="-122"/>
                <a:ea typeface="华文楷体" panose="02010600040101010101" pitchFamily="2" charset="-122"/>
              </a:rPr>
              <a:t>t_order</a:t>
            </a:r>
            <a:r>
              <a:rPr lang="en-US" altLang="zh-CN" dirty="0">
                <a:latin typeface="华文楷体" panose="02010600040101010101" pitchFamily="2" charset="-122"/>
                <a:ea typeface="华文楷体" panose="02010600040101010101" pitchFamily="2" charset="-122"/>
              </a:rPr>
              <a:t> </a:t>
            </a:r>
            <a:r>
              <a:rPr lang="zh-CN" altLang="en-US" dirty="0">
                <a:latin typeface="华文楷体" panose="02010600040101010101" pitchFamily="2" charset="-122"/>
                <a:ea typeface="华文楷体" panose="02010600040101010101" pitchFamily="2" charset="-122"/>
              </a:rPr>
              <a:t>拆分程</a:t>
            </a:r>
            <a:r>
              <a:rPr lang="en-US" altLang="zh-CN" dirty="0">
                <a:latin typeface="华文楷体" panose="02010600040101010101" pitchFamily="2" charset="-122"/>
                <a:ea typeface="华文楷体" panose="02010600040101010101" pitchFamily="2" charset="-122"/>
              </a:rPr>
              <a:t>t_order_0 </a:t>
            </a:r>
            <a:r>
              <a:rPr lang="en-US" altLang="zh-CN" dirty="0" err="1">
                <a:latin typeface="华文楷体" panose="02010600040101010101" pitchFamily="2" charset="-122"/>
                <a:ea typeface="华文楷体" panose="02010600040101010101" pitchFamily="2" charset="-122"/>
              </a:rPr>
              <a:t>t_order</a:t>
            </a:r>
            <a:r>
              <a:rPr lang="en-US" altLang="zh-CN" dirty="0">
                <a:latin typeface="华文楷体" panose="02010600040101010101" pitchFamily="2" charset="-122"/>
                <a:ea typeface="华文楷体" panose="02010600040101010101" pitchFamily="2" charset="-122"/>
              </a:rPr>
              <a:t> _1</a:t>
            </a:r>
            <a:endParaRPr lang="en-US" altLang="zh-CN" dirty="0" smtClean="0">
              <a:solidFill>
                <a:schemeClr val="tx1"/>
              </a:solidFill>
              <a:latin typeface="华文楷体" panose="02010600040101010101" pitchFamily="2" charset="-122"/>
              <a:ea typeface="华文楷体" panose="02010600040101010101" pitchFamily="2" charset="-122"/>
              <a:cs typeface="楷体" panose="02010609060101010101" charset="-122"/>
            </a:endParaRPr>
          </a:p>
          <a:p>
            <a:pPr>
              <a:lnSpc>
                <a:spcPct val="120000"/>
              </a:lnSpc>
            </a:pPr>
            <a:endParaRPr lang="en-US" altLang="zh-CN" b="1" dirty="0" smtClean="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en-US" altLang="zh-CN" b="1" dirty="0" smtClean="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Tree>
    <p:extLst>
      <p:ext uri="{BB962C8B-B14F-4D97-AF65-F5344CB8AC3E}">
        <p14:creationId xmlns:p14="http://schemas.microsoft.com/office/powerpoint/2010/main" val="28756900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5014134" y="1155066"/>
            <a:ext cx="6570470" cy="3010055"/>
          </a:xfrm>
          <a:prstGeom prst="rect">
            <a:avLst/>
          </a:prstGeom>
          <a:noFill/>
        </p:spPr>
        <p:txBody>
          <a:bodyPr wrap="square" rtlCol="0">
            <a:spAutoFit/>
          </a:bodyPr>
          <a:lstStyle/>
          <a:p>
            <a:pPr>
              <a:lnSpc>
                <a:spcPct val="120000"/>
              </a:lnSpc>
            </a:pPr>
            <a:r>
              <a:rPr lang="en-US" altLang="zh-CN" sz="2400" b="1" dirty="0" err="1" smtClean="0">
                <a:latin typeface="楷体" panose="02010609060101010101" charset="-122"/>
                <a:ea typeface="楷体" panose="02010609060101010101" charset="-122"/>
                <a:cs typeface="楷体" panose="02010609060101010101" charset="-122"/>
              </a:rPr>
              <a:t>Sharding-Jdbc</a:t>
            </a:r>
            <a:r>
              <a:rPr lang="zh-CN" altLang="en-US" sz="2400" b="1" dirty="0" smtClean="0">
                <a:latin typeface="楷体" panose="02010609060101010101" charset="-122"/>
                <a:ea typeface="楷体" panose="02010609060101010101" charset="-122"/>
                <a:cs typeface="楷体" panose="02010609060101010101" charset="-122"/>
              </a:rPr>
              <a:t>日志分析与原理图</a:t>
            </a:r>
            <a:endParaRPr lang="en-US" altLang="zh-CN" sz="2400" b="1" dirty="0" smtClean="0">
              <a:latin typeface="楷体" panose="02010609060101010101" charset="-122"/>
              <a:ea typeface="楷体" panose="02010609060101010101" charset="-122"/>
              <a:cs typeface="楷体" panose="02010609060101010101" charset="-122"/>
            </a:endParaRPr>
          </a:p>
          <a:p>
            <a:pPr marL="342900" indent="-342900">
              <a:lnSpc>
                <a:spcPct val="120000"/>
              </a:lnSpc>
              <a:buAutoNum type="arabicPeriod"/>
            </a:pPr>
            <a:r>
              <a:rPr lang="en-US" altLang="zh-CN" sz="1600" b="1" dirty="0" err="1" smtClean="0">
                <a:latin typeface="楷体" panose="02010609060101010101" pitchFamily="49" charset="-122"/>
                <a:ea typeface="楷体" panose="02010609060101010101" pitchFamily="49" charset="-122"/>
              </a:rPr>
              <a:t>Sharding</a:t>
            </a:r>
            <a:r>
              <a:rPr lang="en-US" altLang="zh-CN" sz="1600" b="1" dirty="0" smtClean="0">
                <a:latin typeface="楷体" panose="02010609060101010101" pitchFamily="49" charset="-122"/>
                <a:ea typeface="楷体" panose="02010609060101010101" pitchFamily="49" charset="-122"/>
              </a:rPr>
              <a:t>-JDBC</a:t>
            </a:r>
            <a:r>
              <a:rPr lang="zh-CN" altLang="en-US" sz="1600" b="1" dirty="0" smtClean="0">
                <a:latin typeface="楷体" panose="02010609060101010101" pitchFamily="49" charset="-122"/>
                <a:ea typeface="楷体" panose="02010609060101010101" pitchFamily="49" charset="-122"/>
              </a:rPr>
              <a:t>中</a:t>
            </a:r>
            <a:r>
              <a:rPr lang="zh-CN" altLang="en-US" sz="1600" b="1" dirty="0">
                <a:latin typeface="楷体" panose="02010609060101010101" pitchFamily="49" charset="-122"/>
                <a:ea typeface="楷体" panose="02010609060101010101" pitchFamily="49" charset="-122"/>
              </a:rPr>
              <a:t>的路由结果是通过分片字段和分片方法来确定的</a:t>
            </a:r>
            <a:r>
              <a:rPr lang="en-US" altLang="zh-CN" sz="1600" b="1" dirty="0">
                <a:latin typeface="楷体" panose="02010609060101010101" pitchFamily="49" charset="-122"/>
                <a:ea typeface="楷体" panose="02010609060101010101" pitchFamily="49" charset="-122"/>
              </a:rPr>
              <a:t>,</a:t>
            </a:r>
            <a:r>
              <a:rPr lang="zh-CN" altLang="en-US" sz="1600" b="1" dirty="0">
                <a:latin typeface="楷体" panose="02010609060101010101" pitchFamily="49" charset="-122"/>
                <a:ea typeface="楷体" panose="02010609060101010101" pitchFamily="49" charset="-122"/>
              </a:rPr>
              <a:t>如果查询条件中有 </a:t>
            </a:r>
            <a:r>
              <a:rPr lang="en-US" altLang="zh-CN" sz="1600" b="1" dirty="0">
                <a:latin typeface="楷体" panose="02010609060101010101" pitchFamily="49" charset="-122"/>
                <a:ea typeface="楷体" panose="02010609060101010101" pitchFamily="49" charset="-122"/>
              </a:rPr>
              <a:t>id</a:t>
            </a:r>
            <a:r>
              <a:rPr lang="zh-CN" altLang="en-US" sz="1600" b="1" dirty="0">
                <a:latin typeface="楷体" panose="02010609060101010101" pitchFamily="49" charset="-122"/>
                <a:ea typeface="楷体" panose="02010609060101010101" pitchFamily="49" charset="-122"/>
              </a:rPr>
              <a:t> 字段的情况还好，查询将会落到某个具体的分片</a:t>
            </a:r>
            <a:endParaRPr lang="en-US" altLang="zh-CN" sz="1600" b="1" dirty="0">
              <a:latin typeface="楷体" panose="02010609060101010101" pitchFamily="49" charset="-122"/>
              <a:ea typeface="楷体" panose="02010609060101010101" pitchFamily="49" charset="-122"/>
            </a:endParaRPr>
          </a:p>
          <a:p>
            <a:pPr marL="342900" indent="-342900">
              <a:lnSpc>
                <a:spcPct val="120000"/>
              </a:lnSpc>
              <a:buAutoNum type="arabicPeriod"/>
            </a:pPr>
            <a:r>
              <a:rPr lang="zh-CN" altLang="en-US" sz="1600" b="1" dirty="0">
                <a:latin typeface="楷体" panose="02010609060101010101" pitchFamily="49" charset="-122"/>
                <a:ea typeface="楷体" panose="02010609060101010101" pitchFamily="49" charset="-122"/>
                <a:cs typeface="楷体" panose="02010609060101010101" charset="-122"/>
              </a:rPr>
              <a:t>如果查询没有分片的字段，会向所有的</a:t>
            </a:r>
            <a:r>
              <a:rPr lang="en-US" altLang="zh-CN" sz="1600" b="1" dirty="0" err="1" smtClean="0">
                <a:latin typeface="楷体" panose="02010609060101010101" pitchFamily="49" charset="-122"/>
                <a:ea typeface="楷体" panose="02010609060101010101" pitchFamily="49" charset="-122"/>
                <a:cs typeface="楷体" panose="02010609060101010101" charset="-122"/>
              </a:rPr>
              <a:t>db</a:t>
            </a:r>
            <a:r>
              <a:rPr lang="zh-CN" altLang="en-US" sz="1600" b="1" dirty="0" smtClean="0">
                <a:latin typeface="楷体" panose="02010609060101010101" pitchFamily="49" charset="-122"/>
                <a:ea typeface="楷体" panose="02010609060101010101" pitchFamily="49" charset="-122"/>
                <a:cs typeface="楷体" panose="02010609060101010101" charset="-122"/>
              </a:rPr>
              <a:t>或者是表都会</a:t>
            </a:r>
            <a:r>
              <a:rPr lang="zh-CN" altLang="en-US" sz="1600" b="1" dirty="0">
                <a:latin typeface="楷体" panose="02010609060101010101" pitchFamily="49" charset="-122"/>
                <a:ea typeface="楷体" panose="02010609060101010101" pitchFamily="49" charset="-122"/>
                <a:cs typeface="楷体" panose="02010609060101010101" charset="-122"/>
              </a:rPr>
              <a:t>查询一遍，让后封装结果级给客户端。</a:t>
            </a:r>
            <a:endParaRPr lang="en-US" altLang="zh-CN" sz="1600" b="1" dirty="0">
              <a:latin typeface="楷体" panose="02010609060101010101" pitchFamily="49" charset="-122"/>
              <a:ea typeface="楷体" panose="02010609060101010101" pitchFamily="49" charset="-122"/>
              <a:cs typeface="楷体" panose="02010609060101010101" charset="-122"/>
            </a:endParaRPr>
          </a:p>
          <a:p>
            <a:pPr>
              <a:lnSpc>
                <a:spcPct val="120000"/>
              </a:lnSpc>
            </a:pPr>
            <a:r>
              <a:rPr lang="en-US" altLang="zh-CN" b="1" dirty="0" err="1" smtClean="0">
                <a:latin typeface="楷体" panose="02010609060101010101" charset="-122"/>
                <a:ea typeface="楷体" panose="02010609060101010101" charset="-122"/>
                <a:cs typeface="楷体" panose="02010609060101010101" charset="-122"/>
              </a:rPr>
              <a:t>Sharding-Jdbc</a:t>
            </a:r>
            <a:r>
              <a:rPr lang="zh-CN" altLang="en-US" b="1" dirty="0" smtClean="0">
                <a:latin typeface="楷体" panose="02010609060101010101" charset="-122"/>
                <a:ea typeface="楷体" panose="02010609060101010101" charset="-122"/>
                <a:cs typeface="楷体" panose="02010609060101010101" charset="-122"/>
              </a:rPr>
              <a:t>和</a:t>
            </a:r>
            <a:r>
              <a:rPr lang="en-US" altLang="zh-CN" b="1" dirty="0" err="1" smtClean="0">
                <a:latin typeface="楷体" panose="02010609060101010101" charset="-122"/>
                <a:ea typeface="楷体" panose="02010609060101010101" charset="-122"/>
                <a:cs typeface="楷体" panose="02010609060101010101" charset="-122"/>
              </a:rPr>
              <a:t>MyCat</a:t>
            </a:r>
            <a:r>
              <a:rPr lang="zh-CN" altLang="en-US" b="1" dirty="0" smtClean="0">
                <a:latin typeface="楷体" panose="02010609060101010101" charset="-122"/>
                <a:ea typeface="楷体" panose="02010609060101010101" charset="-122"/>
                <a:cs typeface="楷体" panose="02010609060101010101" charset="-122"/>
              </a:rPr>
              <a:t>查询原理大致相同</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endParaRPr lang="en-US" altLang="zh-CN" b="1" dirty="0" smtClean="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0702" y="1074553"/>
            <a:ext cx="4600626" cy="3388226"/>
          </a:xfrm>
          <a:prstGeom prst="rect">
            <a:avLst/>
          </a:prstGeom>
        </p:spPr>
      </p:pic>
    </p:spTree>
    <p:extLst>
      <p:ext uri="{BB962C8B-B14F-4D97-AF65-F5344CB8AC3E}">
        <p14:creationId xmlns:p14="http://schemas.microsoft.com/office/powerpoint/2010/main" val="25935554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培训92911"/>
          <p:cNvPicPr>
            <a:picLocks noChangeAspect="1"/>
          </p:cNvPicPr>
          <p:nvPr/>
        </p:nvPicPr>
        <p:blipFill>
          <a:blip r:embed="rId3"/>
          <a:stretch>
            <a:fillRect/>
          </a:stretch>
        </p:blipFill>
        <p:spPr>
          <a:xfrm>
            <a:off x="-5080" y="3175"/>
            <a:ext cx="12191365" cy="6858000"/>
          </a:xfrm>
          <a:prstGeom prst="rect">
            <a:avLst/>
          </a:prstGeom>
        </p:spPr>
      </p:pic>
    </p:spTree>
  </p:cSld>
  <p:clrMapOvr>
    <a:masterClrMapping/>
  </p:clrMapOvr>
  <p:transition spd="slow">
    <p:comb/>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页面模板 水印"/>
          <p:cNvPicPr>
            <a:picLocks noChangeAspect="1"/>
          </p:cNvPicPr>
          <p:nvPr/>
        </p:nvPicPr>
        <p:blipFill>
          <a:blip r:embed="rId3"/>
          <a:stretch>
            <a:fillRect/>
          </a:stretch>
        </p:blipFill>
        <p:spPr>
          <a:xfrm>
            <a:off x="-11430" y="-11430"/>
            <a:ext cx="12219940" cy="6873875"/>
          </a:xfrm>
          <a:prstGeom prst="rect">
            <a:avLst/>
          </a:prstGeom>
        </p:spPr>
      </p:pic>
      <p:sp>
        <p:nvSpPr>
          <p:cNvPr id="18" name="矩形 17"/>
          <p:cNvSpPr/>
          <p:nvPr/>
        </p:nvSpPr>
        <p:spPr>
          <a:xfrm>
            <a:off x="78478" y="726932"/>
            <a:ext cx="3231252" cy="449107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399639" y="848811"/>
            <a:ext cx="8292991" cy="4247317"/>
          </a:xfrm>
          <a:prstGeom prst="rect">
            <a:avLst/>
          </a:prstGeom>
          <a:noFill/>
        </p:spPr>
        <p:txBody>
          <a:bodyPr wrap="square" rtlCol="0">
            <a:spAutoFit/>
          </a:bodyPr>
          <a:lstStyle/>
          <a:p>
            <a:r>
              <a:rPr lang="zh-CN" altLang="en-US" b="1" dirty="0">
                <a:latin typeface="楷体" panose="02010609060101010101" charset="-122"/>
                <a:ea typeface="楷体" panose="02010609060101010101" charset="-122"/>
              </a:rPr>
              <a:t>余胜军，男，</a:t>
            </a:r>
            <a:r>
              <a:rPr lang="en-US" altLang="zh-CN" b="1" dirty="0">
                <a:solidFill>
                  <a:srgbClr val="FF0000"/>
                </a:solidFill>
                <a:latin typeface="楷体" panose="02010609060101010101" charset="-122"/>
                <a:ea typeface="楷体" panose="02010609060101010101" charset="-122"/>
              </a:rPr>
              <a:t>1997</a:t>
            </a:r>
            <a:r>
              <a:rPr lang="zh-CN" altLang="en-US" b="1" dirty="0">
                <a:solidFill>
                  <a:srgbClr val="FF0000"/>
                </a:solidFill>
                <a:latin typeface="楷体" panose="02010609060101010101" charset="-122"/>
                <a:ea typeface="楷体" panose="02010609060101010101" charset="-122"/>
              </a:rPr>
              <a:t>年出生</a:t>
            </a:r>
            <a:r>
              <a:rPr lang="en-US" altLang="zh-CN" b="1" dirty="0">
                <a:solidFill>
                  <a:srgbClr val="FF0000"/>
                </a:solidFill>
                <a:latin typeface="楷体" panose="02010609060101010101" charset="-122"/>
                <a:ea typeface="楷体" panose="02010609060101010101" charset="-122"/>
              </a:rPr>
              <a:t>10</a:t>
            </a:r>
            <a:r>
              <a:rPr lang="zh-CN" altLang="en-US" b="1" dirty="0">
                <a:solidFill>
                  <a:srgbClr val="FF0000"/>
                </a:solidFill>
                <a:latin typeface="楷体" panose="02010609060101010101" charset="-122"/>
                <a:ea typeface="楷体" panose="02010609060101010101" charset="-122"/>
              </a:rPr>
              <a:t>月</a:t>
            </a:r>
            <a:r>
              <a:rPr lang="en-US" altLang="zh-CN" b="1" dirty="0">
                <a:solidFill>
                  <a:srgbClr val="FF0000"/>
                </a:solidFill>
                <a:latin typeface="楷体" panose="02010609060101010101" charset="-122"/>
                <a:ea typeface="楷体" panose="02010609060101010101" charset="-122"/>
              </a:rPr>
              <a:t>17</a:t>
            </a:r>
            <a:r>
              <a:rPr lang="zh-CN" altLang="en-US" b="1" dirty="0">
                <a:solidFill>
                  <a:srgbClr val="FF0000"/>
                </a:solidFill>
                <a:latin typeface="楷体" panose="02010609060101010101" charset="-122"/>
                <a:ea typeface="楷体" panose="02010609060101010101" charset="-122"/>
              </a:rPr>
              <a:t>日出生</a:t>
            </a:r>
            <a:r>
              <a:rPr lang="zh-CN" altLang="en-US" b="1" dirty="0">
                <a:latin typeface="楷体" panose="02010609060101010101" charset="-122"/>
                <a:ea typeface="楷体" panose="02010609060101010101" charset="-122"/>
              </a:rPr>
              <a:t>，蚂蚁课堂创始人</a:t>
            </a:r>
            <a:r>
              <a:rPr lang="en-US" altLang="zh-CN" b="1" dirty="0">
                <a:latin typeface="楷体" panose="02010609060101010101" charset="-122"/>
                <a:ea typeface="楷体" panose="02010609060101010101" charset="-122"/>
              </a:rPr>
              <a:t>&amp;97</a:t>
            </a:r>
            <a:r>
              <a:rPr lang="zh-CN" altLang="en-US" b="1" dirty="0">
                <a:latin typeface="楷体" panose="02010609060101010101" charset="-122"/>
                <a:ea typeface="楷体" panose="02010609060101010101" charset="-122"/>
              </a:rPr>
              <a:t>后互联网创业者，创办了上海每特教育科技有限公司，其公司产品是主要培训</a:t>
            </a:r>
            <a:r>
              <a:rPr lang="en-US" altLang="zh-CN" b="1" dirty="0">
                <a:latin typeface="楷体" panose="02010609060101010101" charset="-122"/>
                <a:ea typeface="楷体" panose="02010609060101010101" charset="-122"/>
              </a:rPr>
              <a:t>Java</a:t>
            </a:r>
            <a:r>
              <a:rPr lang="zh-CN" altLang="en-US" b="1" dirty="0">
                <a:latin typeface="楷体" panose="02010609060101010101" charset="-122"/>
                <a:ea typeface="楷体" panose="02010609060101010101" charset="-122"/>
              </a:rPr>
              <a:t>架构师培训。</a:t>
            </a:r>
          </a:p>
          <a:p>
            <a:r>
              <a:rPr lang="zh-CN" altLang="en-US" b="1" dirty="0">
                <a:latin typeface="楷体" panose="02010609060101010101" charset="-122"/>
                <a:ea typeface="楷体" panose="02010609060101010101" charset="-122"/>
              </a:rPr>
              <a:t>个人擅长技能</a:t>
            </a:r>
            <a:r>
              <a:rPr lang="en-US" altLang="zh-CN" b="1" dirty="0">
                <a:latin typeface="楷体" panose="02010609060101010101" charset="-122"/>
                <a:ea typeface="楷体" panose="02010609060101010101" charset="-122"/>
              </a:rPr>
              <a:t>:</a:t>
            </a:r>
            <a:endParaRPr lang="zh-CN" altLang="en-US" b="1" dirty="0">
              <a:latin typeface="楷体" panose="02010609060101010101" charset="-122"/>
              <a:ea typeface="楷体" panose="02010609060101010101" charset="-122"/>
            </a:endParaRPr>
          </a:p>
          <a:p>
            <a:r>
              <a:rPr lang="zh-CN" altLang="en-US" b="1" dirty="0">
                <a:latin typeface="楷体" panose="02010609060101010101" charset="-122"/>
                <a:ea typeface="楷体" panose="02010609060101010101" charset="-122"/>
              </a:rPr>
              <a:t> </a:t>
            </a:r>
            <a:r>
              <a:rPr lang="zh-CN" altLang="en-US" b="1" dirty="0" smtClean="0">
                <a:latin typeface="楷体" panose="02010609060101010101" charset="-122"/>
                <a:ea typeface="楷体" panose="02010609060101010101" charset="-122"/>
              </a:rPr>
              <a:t>擅长</a:t>
            </a:r>
            <a:r>
              <a:rPr lang="zh-CN" altLang="en-US" b="1" dirty="0">
                <a:solidFill>
                  <a:srgbClr val="FF0000"/>
                </a:solidFill>
                <a:latin typeface="楷体" panose="02010609060101010101" charset="-122"/>
                <a:ea typeface="楷体" panose="02010609060101010101" charset="-122"/>
              </a:rPr>
              <a:t>互联网微服务与分布式架构</a:t>
            </a:r>
            <a:r>
              <a:rPr lang="zh-CN" altLang="en-US" b="1" dirty="0">
                <a:latin typeface="楷体" panose="02010609060101010101" charset="-122"/>
                <a:ea typeface="楷体" panose="02010609060101010101" charset="-122"/>
              </a:rPr>
              <a:t>，熟悉整套互联网微服务电商架构流程，及熟悉解决</a:t>
            </a:r>
            <a:r>
              <a:rPr lang="zh-CN" altLang="en-US" b="1" dirty="0">
                <a:solidFill>
                  <a:srgbClr val="FF0000"/>
                </a:solidFill>
                <a:latin typeface="楷体" panose="02010609060101010101" charset="-122"/>
                <a:ea typeface="楷体" panose="02010609060101010101" charset="-122"/>
              </a:rPr>
              <a:t>微服务架构中疑难杂症问题</a:t>
            </a:r>
            <a:r>
              <a:rPr lang="zh-CN" altLang="en-US" b="1" dirty="0" smtClean="0">
                <a:latin typeface="楷体" panose="02010609060101010101" charset="-122"/>
                <a:ea typeface="楷体" panose="02010609060101010101" charset="-122"/>
              </a:rPr>
              <a:t>，对</a:t>
            </a:r>
            <a:r>
              <a:rPr lang="en-US" altLang="zh-CN" b="1" dirty="0">
                <a:latin typeface="楷体" panose="02010609060101010101" charset="-122"/>
                <a:ea typeface="楷体" panose="02010609060101010101" charset="-122"/>
              </a:rPr>
              <a:t>SpingCloud2.x</a:t>
            </a:r>
            <a:r>
              <a:rPr lang="zh-CN" altLang="en-US" b="1" dirty="0">
                <a:latin typeface="楷体" panose="02010609060101010101" charset="-122"/>
                <a:ea typeface="楷体" panose="02010609060101010101" charset="-122"/>
              </a:rPr>
              <a:t>、</a:t>
            </a:r>
            <a:r>
              <a:rPr lang="en-US" altLang="zh-CN" b="1" dirty="0" err="1">
                <a:latin typeface="楷体" panose="02010609060101010101" charset="-122"/>
                <a:ea typeface="楷体" panose="02010609060101010101" charset="-122"/>
              </a:rPr>
              <a:t>SpringBoot</a:t>
            </a:r>
            <a:r>
              <a:rPr lang="zh-CN" altLang="en-US" b="1" dirty="0">
                <a:latin typeface="楷体" panose="02010609060101010101" charset="-122"/>
                <a:ea typeface="楷体" panose="02010609060101010101" charset="-122"/>
              </a:rPr>
              <a:t>有一定的深入研究，其中录制的</a:t>
            </a:r>
            <a:r>
              <a:rPr lang="en-US" altLang="zh-CN" b="1" dirty="0" err="1">
                <a:latin typeface="楷体" panose="02010609060101010101" charset="-122"/>
                <a:ea typeface="楷体" panose="02010609060101010101" charset="-122"/>
              </a:rPr>
              <a:t>SpringCloud</a:t>
            </a:r>
            <a:r>
              <a:rPr lang="en-US" altLang="zh-CN" b="1" dirty="0">
                <a:latin typeface="楷体" panose="02010609060101010101" charset="-122"/>
                <a:ea typeface="楷体" panose="02010609060101010101" charset="-122"/>
              </a:rPr>
              <a:t>/</a:t>
            </a:r>
            <a:r>
              <a:rPr lang="en-US" altLang="zh-CN" b="1" dirty="0" err="1">
                <a:latin typeface="楷体" panose="02010609060101010101" charset="-122"/>
                <a:ea typeface="楷体" panose="02010609060101010101" charset="-122"/>
              </a:rPr>
              <a:t>SpringBoot</a:t>
            </a:r>
            <a:r>
              <a:rPr lang="zh-CN" altLang="en-US" b="1" dirty="0">
                <a:latin typeface="楷体" panose="02010609060101010101" charset="-122"/>
                <a:ea typeface="楷体" panose="02010609060101010101" charset="-122"/>
              </a:rPr>
              <a:t>课程破</a:t>
            </a:r>
            <a:r>
              <a:rPr lang="zh-CN" altLang="en-US" b="1" dirty="0">
                <a:solidFill>
                  <a:srgbClr val="FF0000"/>
                </a:solidFill>
                <a:latin typeface="楷体" panose="02010609060101010101" charset="-122"/>
                <a:ea typeface="楷体" panose="02010609060101010101" charset="-122"/>
              </a:rPr>
              <a:t>百万粉丝学习</a:t>
            </a:r>
            <a:r>
              <a:rPr lang="zh-CN" altLang="en-US" b="1" dirty="0">
                <a:latin typeface="楷体" panose="02010609060101010101" charset="-122"/>
                <a:ea typeface="楷体" panose="02010609060101010101" charset="-122"/>
              </a:rPr>
              <a:t>，是很多学员学习微服务架构的导师</a:t>
            </a:r>
            <a:r>
              <a:rPr lang="zh-CN" altLang="en-US" b="1" dirty="0" smtClean="0">
                <a:latin typeface="楷体" panose="02010609060101010101" charset="-122"/>
                <a:ea typeface="楷体" panose="02010609060101010101" charset="-122"/>
              </a:rPr>
              <a:t>，为</a:t>
            </a:r>
            <a:r>
              <a:rPr lang="zh-CN" altLang="en-US" b="1" dirty="0">
                <a:latin typeface="楷体" panose="02010609060101010101" charset="-122"/>
                <a:ea typeface="楷体" panose="02010609060101010101" charset="-122"/>
              </a:rPr>
              <a:t>中国微服务事业做了不少贡献</a:t>
            </a:r>
            <a:r>
              <a:rPr lang="zh-CN" altLang="en-US" b="1" dirty="0" smtClean="0">
                <a:latin typeface="楷体" panose="02010609060101010101" charset="-122"/>
                <a:ea typeface="楷体" panose="02010609060101010101" charset="-122"/>
              </a:rPr>
              <a:t>。</a:t>
            </a:r>
            <a:endParaRPr lang="en-US" altLang="zh-CN" b="1" dirty="0" smtClean="0">
              <a:latin typeface="楷体" panose="02010609060101010101" charset="-122"/>
              <a:ea typeface="楷体" panose="02010609060101010101" charset="-122"/>
            </a:endParaRPr>
          </a:p>
          <a:p>
            <a:endParaRPr lang="zh-CN" altLang="en-US" dirty="0">
              <a:latin typeface="楷体" panose="02010609060101010101" charset="-122"/>
              <a:ea typeface="楷体" panose="02010609060101010101" charset="-122"/>
            </a:endParaRPr>
          </a:p>
          <a:p>
            <a:r>
              <a:rPr lang="zh-CN" altLang="en-US" b="1" dirty="0">
                <a:latin typeface="楷体" panose="02010609060101010101" charset="-122"/>
                <a:ea typeface="楷体" panose="02010609060101010101" charset="-122"/>
              </a:rPr>
              <a:t>成长</a:t>
            </a:r>
            <a:r>
              <a:rPr lang="zh-CN" altLang="en-US" b="1" dirty="0" smtClean="0">
                <a:latin typeface="楷体" panose="02010609060101010101" charset="-122"/>
                <a:ea typeface="楷体" panose="02010609060101010101" charset="-122"/>
              </a:rPr>
              <a:t>经历</a:t>
            </a:r>
            <a:r>
              <a:rPr lang="en-US" altLang="zh-CN" b="1" dirty="0" smtClean="0">
                <a:latin typeface="楷体" panose="02010609060101010101" charset="-122"/>
                <a:ea typeface="楷体" panose="02010609060101010101" charset="-122"/>
              </a:rPr>
              <a:t>:</a:t>
            </a:r>
            <a:endParaRPr lang="zh-CN" altLang="en-US" b="1" dirty="0">
              <a:latin typeface="楷体" panose="02010609060101010101" charset="-122"/>
              <a:ea typeface="楷体" panose="02010609060101010101" charset="-122"/>
            </a:endParaRPr>
          </a:p>
          <a:p>
            <a:r>
              <a:rPr lang="en-US" altLang="zh-CN" b="1" dirty="0">
                <a:latin typeface="楷体" panose="02010609060101010101" charset="-122"/>
                <a:ea typeface="楷体" panose="02010609060101010101" charset="-122"/>
              </a:rPr>
              <a:t>18</a:t>
            </a:r>
            <a:r>
              <a:rPr lang="zh-CN" altLang="en-US" b="1" dirty="0">
                <a:latin typeface="楷体" panose="02010609060101010101" charset="-122"/>
                <a:ea typeface="楷体" panose="02010609060101010101" charset="-122"/>
              </a:rPr>
              <a:t>岁的时候担任主力</a:t>
            </a:r>
            <a:r>
              <a:rPr lang="en-US" altLang="zh-CN" b="1" dirty="0">
                <a:latin typeface="楷体" panose="02010609060101010101" charset="-122"/>
                <a:ea typeface="楷体" panose="02010609060101010101" charset="-122"/>
              </a:rPr>
              <a:t>Java</a:t>
            </a:r>
            <a:r>
              <a:rPr lang="zh-CN" altLang="en-US" b="1" dirty="0">
                <a:latin typeface="楷体" panose="02010609060101010101" charset="-122"/>
                <a:ea typeface="楷体" panose="02010609060101010101" charset="-122"/>
              </a:rPr>
              <a:t>研发、项目</a:t>
            </a:r>
            <a:r>
              <a:rPr lang="en-US" altLang="zh-CN" b="1" dirty="0">
                <a:latin typeface="楷体" panose="02010609060101010101" charset="-122"/>
                <a:ea typeface="楷体" panose="02010609060101010101" charset="-122"/>
              </a:rPr>
              <a:t>Leader</a:t>
            </a:r>
            <a:r>
              <a:rPr lang="zh-CN" altLang="en-US" b="1" dirty="0">
                <a:latin typeface="楷体" panose="02010609060101010101" charset="-122"/>
                <a:ea typeface="楷体" panose="02010609060101010101" charset="-122"/>
              </a:rPr>
              <a:t>、年薪税后高达</a:t>
            </a:r>
            <a:r>
              <a:rPr lang="en-US" altLang="zh-CN" b="1" dirty="0">
                <a:latin typeface="楷体" panose="02010609060101010101" charset="-122"/>
                <a:ea typeface="楷体" panose="02010609060101010101" charset="-122"/>
              </a:rPr>
              <a:t>22</a:t>
            </a:r>
            <a:r>
              <a:rPr lang="zh-CN" altLang="en-US" b="1" dirty="0">
                <a:latin typeface="楷体" panose="02010609060101010101" charset="-122"/>
                <a:ea typeface="楷体" panose="02010609060101010101" charset="-122"/>
              </a:rPr>
              <a:t>万左右，同年</a:t>
            </a:r>
            <a:r>
              <a:rPr lang="en-US" altLang="zh-CN" b="1" dirty="0">
                <a:latin typeface="楷体" panose="02010609060101010101" charset="-122"/>
                <a:ea typeface="楷体" panose="02010609060101010101" charset="-122"/>
              </a:rPr>
              <a:t>18</a:t>
            </a:r>
            <a:r>
              <a:rPr lang="zh-CN" altLang="en-US" b="1" dirty="0">
                <a:latin typeface="楷体" panose="02010609060101010101" charset="-122"/>
                <a:ea typeface="楷体" panose="02010609060101010101" charset="-122"/>
              </a:rPr>
              <a:t>岁创办了蚂蚁课堂</a:t>
            </a:r>
            <a:r>
              <a:rPr lang="en-US" altLang="zh-CN" b="1" dirty="0">
                <a:latin typeface="楷体" panose="02010609060101010101" charset="-122"/>
                <a:ea typeface="楷体" panose="02010609060101010101" charset="-122"/>
              </a:rPr>
              <a:t>-</a:t>
            </a:r>
            <a:r>
              <a:rPr lang="zh-CN" altLang="en-US" b="1" dirty="0">
                <a:latin typeface="楷体" panose="02010609060101010101" charset="-122"/>
                <a:ea typeface="楷体" panose="02010609060101010101" charset="-122"/>
              </a:rPr>
              <a:t>在线教育平台</a:t>
            </a:r>
            <a:r>
              <a:rPr lang="zh-CN" altLang="en-US" b="1" dirty="0" smtClean="0">
                <a:latin typeface="楷体" panose="02010609060101010101" charset="-122"/>
                <a:ea typeface="楷体" panose="02010609060101010101" charset="-122"/>
              </a:rPr>
              <a:t>。</a:t>
            </a:r>
            <a:endParaRPr lang="en-US" altLang="zh-CN" b="1" dirty="0" smtClean="0">
              <a:latin typeface="楷体" panose="02010609060101010101" charset="-122"/>
              <a:ea typeface="楷体" panose="02010609060101010101" charset="-122"/>
            </a:endParaRPr>
          </a:p>
          <a:p>
            <a:r>
              <a:rPr lang="en-US" altLang="zh-CN" b="1" dirty="0" smtClean="0">
                <a:latin typeface="楷体" panose="02010609060101010101" charset="-122"/>
                <a:ea typeface="楷体" panose="02010609060101010101" charset="-122"/>
              </a:rPr>
              <a:t>18</a:t>
            </a:r>
            <a:r>
              <a:rPr lang="zh-CN" altLang="en-US" b="1" dirty="0">
                <a:latin typeface="楷体" panose="02010609060101010101" charset="-122"/>
                <a:ea typeface="楷体" panose="02010609060101010101" charset="-122"/>
              </a:rPr>
              <a:t>岁的时候通过自己第一桶金，给自己父母在武汉市买了一套数百万的</a:t>
            </a:r>
            <a:r>
              <a:rPr lang="zh-CN" altLang="en-US" b="1" dirty="0" smtClean="0">
                <a:latin typeface="楷体" panose="02010609060101010101" charset="-122"/>
                <a:ea typeface="楷体" panose="02010609060101010101" charset="-122"/>
              </a:rPr>
              <a:t>房子。</a:t>
            </a:r>
            <a:endParaRPr lang="en-US" altLang="zh-CN" b="1" dirty="0" smtClean="0">
              <a:latin typeface="楷体" panose="02010609060101010101" charset="-122"/>
              <a:ea typeface="楷体" panose="02010609060101010101" charset="-122"/>
            </a:endParaRPr>
          </a:p>
          <a:p>
            <a:r>
              <a:rPr lang="en-US" altLang="zh-CN" b="1" dirty="0" smtClean="0">
                <a:latin typeface="楷体" panose="02010609060101010101" charset="-122"/>
                <a:ea typeface="楷体" panose="02010609060101010101" charset="-122"/>
              </a:rPr>
              <a:t>19</a:t>
            </a:r>
            <a:r>
              <a:rPr lang="zh-CN" altLang="en-US" b="1" dirty="0" smtClean="0">
                <a:latin typeface="楷体" panose="02010609060101010101" charset="-122"/>
                <a:ea typeface="楷体" panose="02010609060101010101" charset="-122"/>
              </a:rPr>
              <a:t>岁的时候创办了</a:t>
            </a:r>
            <a:r>
              <a:rPr lang="en-US" altLang="zh-CN" b="1" dirty="0" smtClean="0">
                <a:latin typeface="楷体" panose="02010609060101010101" charset="-122"/>
                <a:ea typeface="楷体" panose="02010609060101010101" charset="-122"/>
              </a:rPr>
              <a:t>-</a:t>
            </a:r>
            <a:r>
              <a:rPr lang="zh-CN" altLang="en-US" b="1" dirty="0" smtClean="0">
                <a:latin typeface="楷体" panose="02010609060101010101" charset="-122"/>
                <a:ea typeface="楷体" panose="02010609060101010101" charset="-122"/>
              </a:rPr>
              <a:t>上海每特教育科技有限公司 定位互联网架构师培训行业。</a:t>
            </a:r>
            <a:endParaRPr lang="en-US" altLang="zh-CN" b="1" dirty="0" smtClean="0">
              <a:latin typeface="楷体" panose="02010609060101010101" charset="-122"/>
              <a:ea typeface="楷体" panose="02010609060101010101" charset="-122"/>
            </a:endParaRPr>
          </a:p>
          <a:p>
            <a:r>
              <a:rPr lang="en-US" altLang="zh-CN" b="1" dirty="0" smtClean="0">
                <a:latin typeface="楷体" panose="02010609060101010101" charset="-122"/>
                <a:ea typeface="楷体" panose="02010609060101010101" charset="-122"/>
              </a:rPr>
              <a:t>20</a:t>
            </a:r>
            <a:r>
              <a:rPr lang="zh-CN" altLang="en-US" b="1" dirty="0">
                <a:latin typeface="楷体" panose="02010609060101010101" charset="-122"/>
                <a:ea typeface="楷体" panose="02010609060101010101" charset="-122"/>
              </a:rPr>
              <a:t>岁的时候在线直播</a:t>
            </a:r>
            <a:r>
              <a:rPr lang="en-US" altLang="zh-CN" b="1" dirty="0">
                <a:latin typeface="楷体" panose="02010609060101010101" charset="-122"/>
                <a:ea typeface="楷体" panose="02010609060101010101" charset="-122"/>
              </a:rPr>
              <a:t>Java</a:t>
            </a:r>
            <a:r>
              <a:rPr lang="zh-CN" altLang="en-US" b="1" dirty="0">
                <a:latin typeface="楷体" panose="02010609060101010101" charset="-122"/>
                <a:ea typeface="楷体" panose="02010609060101010101" charset="-122"/>
              </a:rPr>
              <a:t>分布式和微服务培训课程，年收入</a:t>
            </a:r>
            <a:r>
              <a:rPr lang="en-US" altLang="zh-CN" b="1" dirty="0">
                <a:latin typeface="楷体" panose="02010609060101010101" charset="-122"/>
                <a:ea typeface="楷体" panose="02010609060101010101" charset="-122"/>
              </a:rPr>
              <a:t>300</a:t>
            </a:r>
            <a:r>
              <a:rPr lang="zh-CN" altLang="en-US" b="1" dirty="0">
                <a:latin typeface="楷体" panose="02010609060101010101" charset="-122"/>
                <a:ea typeface="楷体" panose="02010609060101010101" charset="-122"/>
              </a:rPr>
              <a:t>万元</a:t>
            </a:r>
            <a:r>
              <a:rPr lang="zh-CN" altLang="en-US" b="1" dirty="0" smtClean="0">
                <a:latin typeface="楷体" panose="02010609060101010101" charset="-122"/>
                <a:ea typeface="楷体" panose="02010609060101010101" charset="-122"/>
              </a:rPr>
              <a:t>。</a:t>
            </a:r>
            <a:endParaRPr lang="en-US" altLang="zh-CN" b="1" dirty="0" smtClean="0">
              <a:latin typeface="楷体" panose="02010609060101010101" charset="-122"/>
              <a:ea typeface="楷体" panose="02010609060101010101" charset="-122"/>
            </a:endParaRPr>
          </a:p>
          <a:p>
            <a:r>
              <a:rPr lang="en-US" altLang="zh-CN" b="1" dirty="0" smtClean="0">
                <a:latin typeface="楷体" panose="02010609060101010101" charset="-122"/>
                <a:ea typeface="楷体" panose="02010609060101010101" charset="-122"/>
              </a:rPr>
              <a:t>21</a:t>
            </a:r>
            <a:r>
              <a:rPr lang="zh-CN" altLang="en-US" b="1" dirty="0">
                <a:latin typeface="楷体" panose="02010609060101010101" charset="-122"/>
                <a:ea typeface="楷体" panose="02010609060101010101" charset="-122"/>
              </a:rPr>
              <a:t>岁的时候其录制的</a:t>
            </a:r>
            <a:r>
              <a:rPr lang="en-US" altLang="zh-CN" b="1" dirty="0" err="1">
                <a:latin typeface="楷体" panose="02010609060101010101" charset="-122"/>
                <a:ea typeface="楷体" panose="02010609060101010101" charset="-122"/>
              </a:rPr>
              <a:t>SpringCloud</a:t>
            </a:r>
            <a:r>
              <a:rPr lang="en-US" altLang="zh-CN" b="1" dirty="0">
                <a:latin typeface="楷体" panose="02010609060101010101" charset="-122"/>
                <a:ea typeface="楷体" panose="02010609060101010101" charset="-122"/>
              </a:rPr>
              <a:t>/</a:t>
            </a:r>
            <a:r>
              <a:rPr lang="en-US" altLang="zh-CN" b="1" dirty="0" err="1">
                <a:latin typeface="楷体" panose="02010609060101010101" charset="-122"/>
                <a:ea typeface="楷体" panose="02010609060101010101" charset="-122"/>
              </a:rPr>
              <a:t>SpringBoot</a:t>
            </a:r>
            <a:r>
              <a:rPr lang="zh-CN" altLang="en-US" b="1" dirty="0">
                <a:latin typeface="楷体" panose="02010609060101010101" charset="-122"/>
                <a:ea typeface="楷体" panose="02010609060101010101" charset="-122"/>
              </a:rPr>
              <a:t>课程破百万人学习。</a:t>
            </a:r>
          </a:p>
        </p:txBody>
      </p:sp>
      <p:sp>
        <p:nvSpPr>
          <p:cNvPr id="28" name="文本框 27"/>
          <p:cNvSpPr txBox="1"/>
          <p:nvPr/>
        </p:nvSpPr>
        <p:spPr>
          <a:xfrm>
            <a:off x="4978400" y="5339715"/>
            <a:ext cx="5850890" cy="368300"/>
          </a:xfrm>
          <a:prstGeom prst="rect">
            <a:avLst/>
          </a:prstGeom>
          <a:noFill/>
        </p:spPr>
        <p:txBody>
          <a:bodyPr wrap="none" rtlCol="0">
            <a:spAutoFit/>
          </a:bodyPr>
          <a:lstStyle/>
          <a:p>
            <a:pPr algn="l"/>
            <a:r>
              <a:rPr lang="zh-CN" altLang="en-US" b="1" i="1" dirty="0">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余老师联系方式</a:t>
            </a:r>
            <a:r>
              <a:rPr lang="en-US" altLang="zh-CN" b="1" i="1" dirty="0">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a:t>
            </a:r>
            <a:r>
              <a:rPr lang="zh-CN" altLang="en-US" b="1" i="1" dirty="0">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QQ</a:t>
            </a:r>
            <a:r>
              <a:rPr lang="en-US" altLang="zh-CN" b="1" i="1" dirty="0">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a:t>
            </a:r>
            <a:r>
              <a:rPr lang="zh-CN" altLang="en-US" b="1" i="1" dirty="0">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644064779   微信</a:t>
            </a:r>
            <a:r>
              <a:rPr lang="en-US" altLang="zh-CN" b="1" i="1" dirty="0">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a:t>
            </a:r>
            <a:r>
              <a:rPr lang="zh-CN" altLang="en-US" b="1" i="1" dirty="0">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yushengjun644</a:t>
            </a:r>
          </a:p>
        </p:txBody>
      </p:sp>
      <p:pic>
        <p:nvPicPr>
          <p:cNvPr id="3" name="图片 2"/>
          <p:cNvPicPr>
            <a:picLocks noChangeAspect="1"/>
          </p:cNvPicPr>
          <p:nvPr/>
        </p:nvPicPr>
        <p:blipFill>
          <a:blip r:embed="rId4"/>
          <a:stretch>
            <a:fillRect/>
          </a:stretch>
        </p:blipFill>
        <p:spPr>
          <a:xfrm>
            <a:off x="78479" y="726932"/>
            <a:ext cx="3231252" cy="4528185"/>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634315" y="1030228"/>
            <a:ext cx="9397364" cy="2862322"/>
          </a:xfrm>
          <a:prstGeom prst="rect">
            <a:avLst/>
          </a:prstGeom>
          <a:noFill/>
        </p:spPr>
        <p:txBody>
          <a:bodyPr wrap="square" rtlCol="0">
            <a:spAutoFit/>
          </a:bodyPr>
          <a:lstStyle/>
          <a:p>
            <a:pPr>
              <a:lnSpc>
                <a:spcPct val="120000"/>
              </a:lnSpc>
            </a:pPr>
            <a:r>
              <a:rPr lang="en-US" altLang="zh-CN" sz="2400" b="1" dirty="0">
                <a:latin typeface="楷体" panose="02010609060101010101" pitchFamily="49" charset="-122"/>
                <a:ea typeface="楷体" panose="02010609060101010101" pitchFamily="49" charset="-122"/>
                <a:cs typeface="黑体" panose="02010609060101010101" charset="-122"/>
                <a:sym typeface="+mn-ea"/>
              </a:rPr>
              <a:t>MySQL</a:t>
            </a:r>
            <a:r>
              <a:rPr lang="zh-CN" altLang="en-US" sz="2400" b="1" dirty="0">
                <a:latin typeface="楷体" panose="02010609060101010101" pitchFamily="49" charset="-122"/>
                <a:ea typeface="楷体" panose="02010609060101010101" pitchFamily="49" charset="-122"/>
                <a:cs typeface="黑体" panose="02010609060101010101" charset="-122"/>
                <a:sym typeface="+mn-ea"/>
              </a:rPr>
              <a:t>高可用集群环境</a:t>
            </a:r>
            <a:r>
              <a:rPr lang="zh-CN" altLang="en-US" sz="2400" b="1" dirty="0" smtClean="0">
                <a:latin typeface="楷体" panose="02010609060101010101" pitchFamily="49" charset="-122"/>
                <a:ea typeface="楷体" panose="02010609060101010101" pitchFamily="49" charset="-122"/>
                <a:cs typeface="黑体" panose="02010609060101010101" charset="-122"/>
                <a:sym typeface="+mn-ea"/>
              </a:rPr>
              <a:t>搭建</a:t>
            </a: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en-US" altLang="zh-CN" b="1" dirty="0">
                <a:latin typeface="楷体" panose="02010609060101010101" charset="-122"/>
                <a:ea typeface="楷体" panose="02010609060101010101" charset="-122"/>
                <a:cs typeface="楷体" panose="02010609060101010101" charset="-122"/>
              </a:rPr>
              <a:t>1</a:t>
            </a:r>
            <a:r>
              <a:rPr lang="zh-CN" altLang="en-US" b="1" dirty="0">
                <a:latin typeface="楷体" panose="02010609060101010101" charset="-122"/>
                <a:ea typeface="楷体" panose="02010609060101010101" charset="-122"/>
                <a:cs typeface="楷体" panose="02010609060101010101" charset="-122"/>
              </a:rPr>
              <a:t>、</a:t>
            </a:r>
            <a:r>
              <a:rPr lang="en-US" altLang="zh-CN" b="1" dirty="0" err="1">
                <a:latin typeface="楷体" panose="02010609060101010101" charset="-122"/>
                <a:ea typeface="楷体" panose="02010609060101010101" charset="-122"/>
                <a:cs typeface="楷体" panose="02010609060101010101" charset="-122"/>
              </a:rPr>
              <a:t>MyCat</a:t>
            </a:r>
            <a:r>
              <a:rPr lang="zh-CN" altLang="en-US" b="1" dirty="0">
                <a:latin typeface="楷体" panose="02010609060101010101" charset="-122"/>
                <a:ea typeface="楷体" panose="02010609060101010101" charset="-122"/>
                <a:cs typeface="楷体" panose="02010609060101010101" charset="-122"/>
              </a:rPr>
              <a:t>执行原理分析</a:t>
            </a:r>
          </a:p>
          <a:p>
            <a:pPr>
              <a:lnSpc>
                <a:spcPct val="120000"/>
              </a:lnSpc>
            </a:pPr>
            <a:r>
              <a:rPr lang="en-US" altLang="zh-CN" b="1" dirty="0">
                <a:latin typeface="楷体" panose="02010609060101010101" charset="-122"/>
                <a:ea typeface="楷体" panose="02010609060101010101" charset="-122"/>
                <a:cs typeface="楷体" panose="02010609060101010101" charset="-122"/>
              </a:rPr>
              <a:t>2</a:t>
            </a:r>
            <a:r>
              <a:rPr lang="zh-CN" altLang="en-US" b="1" dirty="0">
                <a:latin typeface="楷体" panose="02010609060101010101" charset="-122"/>
                <a:ea typeface="楷体" panose="02010609060101010101" charset="-122"/>
                <a:cs typeface="楷体" panose="02010609060101010101" charset="-122"/>
              </a:rPr>
              <a:t>、</a:t>
            </a:r>
            <a:r>
              <a:rPr lang="en-US" altLang="zh-CN" b="1" dirty="0" err="1">
                <a:latin typeface="楷体" panose="02010609060101010101" charset="-122"/>
                <a:ea typeface="楷体" panose="02010609060101010101" charset="-122"/>
                <a:cs typeface="楷体" panose="02010609060101010101" charset="-122"/>
              </a:rPr>
              <a:t>MyCat</a:t>
            </a:r>
            <a:r>
              <a:rPr lang="zh-CN" altLang="en-US" b="1" dirty="0">
                <a:latin typeface="楷体" panose="02010609060101010101" charset="-122"/>
                <a:ea typeface="楷体" panose="02010609060101010101" charset="-122"/>
                <a:cs typeface="楷体" panose="02010609060101010101" charset="-122"/>
              </a:rPr>
              <a:t>与</a:t>
            </a:r>
            <a:r>
              <a:rPr lang="en-US" altLang="zh-CN" b="1" dirty="0" err="1">
                <a:latin typeface="楷体" panose="02010609060101010101" charset="-122"/>
                <a:ea typeface="楷体" panose="02010609060101010101" charset="-122"/>
                <a:cs typeface="楷体" panose="02010609060101010101" charset="-122"/>
              </a:rPr>
              <a:t>Sharding-Jdbc</a:t>
            </a:r>
            <a:r>
              <a:rPr lang="zh-CN" altLang="en-US" b="1" dirty="0">
                <a:latin typeface="楷体" panose="02010609060101010101" charset="-122"/>
                <a:ea typeface="楷体" panose="02010609060101010101" charset="-122"/>
                <a:cs typeface="楷体" panose="02010609060101010101" charset="-122"/>
              </a:rPr>
              <a:t>区别</a:t>
            </a:r>
          </a:p>
          <a:p>
            <a:pPr>
              <a:lnSpc>
                <a:spcPct val="120000"/>
              </a:lnSpc>
            </a:pPr>
            <a:r>
              <a:rPr lang="en-US" altLang="zh-CN" b="1" dirty="0">
                <a:latin typeface="楷体" panose="02010609060101010101" charset="-122"/>
                <a:ea typeface="楷体" panose="02010609060101010101" charset="-122"/>
                <a:cs typeface="楷体" panose="02010609060101010101" charset="-122"/>
              </a:rPr>
              <a:t>3</a:t>
            </a:r>
            <a:r>
              <a:rPr lang="zh-CN" altLang="en-US" b="1" dirty="0">
                <a:latin typeface="楷体" panose="02010609060101010101" charset="-122"/>
                <a:ea typeface="楷体" panose="02010609060101010101" charset="-122"/>
                <a:cs typeface="楷体" panose="02010609060101010101" charset="-122"/>
              </a:rPr>
              <a:t>、基于</a:t>
            </a:r>
            <a:r>
              <a:rPr lang="en-US" altLang="zh-CN" b="1" dirty="0" err="1">
                <a:latin typeface="楷体" panose="02010609060101010101" charset="-122"/>
                <a:ea typeface="楷体" panose="02010609060101010101" charset="-122"/>
                <a:cs typeface="楷体" panose="02010609060101010101" charset="-122"/>
              </a:rPr>
              <a:t>Sharding-Jdbc</a:t>
            </a:r>
            <a:r>
              <a:rPr lang="zh-CN" altLang="en-US" b="1" dirty="0">
                <a:latin typeface="楷体" panose="02010609060101010101" charset="-122"/>
                <a:ea typeface="楷体" panose="02010609060101010101" charset="-122"/>
                <a:cs typeface="楷体" panose="02010609060101010101" charset="-122"/>
              </a:rPr>
              <a:t>实现读写分离</a:t>
            </a:r>
          </a:p>
          <a:p>
            <a:pPr>
              <a:lnSpc>
                <a:spcPct val="120000"/>
              </a:lnSpc>
            </a:pPr>
            <a:r>
              <a:rPr lang="en-US" altLang="zh-CN" b="1" dirty="0">
                <a:latin typeface="楷体" panose="02010609060101010101" charset="-122"/>
                <a:ea typeface="楷体" panose="02010609060101010101" charset="-122"/>
                <a:cs typeface="楷体" panose="02010609060101010101" charset="-122"/>
              </a:rPr>
              <a:t>4</a:t>
            </a:r>
            <a:r>
              <a:rPr lang="zh-CN" altLang="en-US" b="1" dirty="0">
                <a:latin typeface="楷体" panose="02010609060101010101" charset="-122"/>
                <a:ea typeface="楷体" panose="02010609060101010101" charset="-122"/>
                <a:cs typeface="楷体" panose="02010609060101010101" charset="-122"/>
              </a:rPr>
              <a:t>、基于</a:t>
            </a:r>
            <a:r>
              <a:rPr lang="en-US" altLang="zh-CN" b="1" dirty="0" err="1">
                <a:latin typeface="楷体" panose="02010609060101010101" charset="-122"/>
                <a:ea typeface="楷体" panose="02010609060101010101" charset="-122"/>
                <a:cs typeface="楷体" panose="02010609060101010101" charset="-122"/>
              </a:rPr>
              <a:t>Sharding-Jdbc</a:t>
            </a:r>
            <a:r>
              <a:rPr lang="zh-CN" altLang="en-US" b="1" dirty="0">
                <a:latin typeface="楷体" panose="02010609060101010101" charset="-122"/>
                <a:ea typeface="楷体" panose="02010609060101010101" charset="-122"/>
                <a:cs typeface="楷体" panose="02010609060101010101" charset="-122"/>
              </a:rPr>
              <a:t>实现分表分库</a:t>
            </a:r>
          </a:p>
          <a:p>
            <a:pPr>
              <a:lnSpc>
                <a:spcPct val="120000"/>
              </a:lnSpc>
            </a:pPr>
            <a:r>
              <a:rPr lang="en-US" altLang="zh-CN" b="1" dirty="0" smtClean="0">
                <a:latin typeface="楷体" panose="02010609060101010101" charset="-122"/>
                <a:ea typeface="楷体" panose="02010609060101010101" charset="-122"/>
                <a:cs typeface="楷体" panose="02010609060101010101" charset="-122"/>
              </a:rPr>
              <a:t>5</a:t>
            </a:r>
            <a:r>
              <a:rPr lang="zh-CN" altLang="en-US" b="1" dirty="0" smtClean="0">
                <a:latin typeface="楷体" panose="02010609060101010101" charset="-122"/>
                <a:ea typeface="楷体" panose="02010609060101010101" charset="-122"/>
                <a:cs typeface="楷体" panose="02010609060101010101" charset="-122"/>
              </a:rPr>
              <a:t>、</a:t>
            </a:r>
            <a:r>
              <a:rPr lang="en-US" altLang="zh-CN" b="1" dirty="0" err="1">
                <a:latin typeface="楷体" panose="02010609060101010101" charset="-122"/>
                <a:ea typeface="楷体" panose="02010609060101010101" charset="-122"/>
                <a:cs typeface="楷体" panose="02010609060101010101" charset="-122"/>
              </a:rPr>
              <a:t>Sharding-Jdbc</a:t>
            </a:r>
            <a:r>
              <a:rPr lang="zh-CN" altLang="en-US" b="1" dirty="0">
                <a:latin typeface="楷体" panose="02010609060101010101" charset="-122"/>
                <a:ea typeface="楷体" panose="02010609060101010101" charset="-122"/>
                <a:cs typeface="楷体" panose="02010609060101010101" charset="-122"/>
              </a:rPr>
              <a:t>源码</a:t>
            </a:r>
            <a:r>
              <a:rPr lang="zh-CN" altLang="en-US" b="1" dirty="0" smtClean="0">
                <a:latin typeface="楷体" panose="02010609060101010101" charset="-122"/>
                <a:ea typeface="楷体" panose="02010609060101010101" charset="-122"/>
                <a:cs typeface="楷体" panose="02010609060101010101" charset="-122"/>
              </a:rPr>
              <a:t>分析</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endParaRPr lang="en-US" altLang="zh-CN"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en-US" altLang="zh-CN" b="1" dirty="0" smtClean="0">
              <a:latin typeface="楷体" panose="02010609060101010101" charset="-122"/>
              <a:ea typeface="楷体" panose="02010609060101010101" charset="-122"/>
              <a:cs typeface="楷体" panose="02010609060101010101" charset="-122"/>
            </a:endParaRPr>
          </a:p>
        </p:txBody>
      </p:sp>
      <p:sp>
        <p:nvSpPr>
          <p:cNvPr id="2" name="文本框 1"/>
          <p:cNvSpPr txBox="1"/>
          <p:nvPr/>
        </p:nvSpPr>
        <p:spPr>
          <a:xfrm>
            <a:off x="1228725" y="66040"/>
            <a:ext cx="8982075" cy="1087755"/>
          </a:xfrm>
          <a:prstGeom prst="rect">
            <a:avLst/>
          </a:prstGeom>
          <a:noFill/>
        </p:spPr>
        <p:txBody>
          <a:bodyPr wrap="square" rtlCol="0">
            <a:spAutoFit/>
          </a:bodyPr>
          <a:lstStyle/>
          <a:p>
            <a:pPr>
              <a:lnSpc>
                <a:spcPct val="120000"/>
              </a:lnSpc>
            </a:pPr>
            <a:r>
              <a:rPr lang="zh-CN" altLang="en-US" b="1">
                <a:solidFill>
                  <a:schemeClr val="tx1"/>
                </a:solidFill>
                <a:latin typeface="楷体" panose="02010609060101010101" charset="-122"/>
                <a:ea typeface="楷体" panose="02010609060101010101" charset="-122"/>
                <a:cs typeface="楷体" panose="02010609060101010101" charset="-122"/>
              </a:rPr>
              <a:t>上课内容</a:t>
            </a: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Tree>
    <p:extLst>
      <p:ext uri="{BB962C8B-B14F-4D97-AF65-F5344CB8AC3E}">
        <p14:creationId xmlns:p14="http://schemas.microsoft.com/office/powerpoint/2010/main" val="24327428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634315" y="1030228"/>
            <a:ext cx="9397364" cy="2529923"/>
          </a:xfrm>
          <a:prstGeom prst="rect">
            <a:avLst/>
          </a:prstGeom>
          <a:noFill/>
        </p:spPr>
        <p:txBody>
          <a:bodyPr wrap="square" rtlCol="0">
            <a:spAutoFit/>
          </a:bodyPr>
          <a:lstStyle/>
          <a:p>
            <a:pPr>
              <a:lnSpc>
                <a:spcPct val="120000"/>
              </a:lnSpc>
            </a:pPr>
            <a:r>
              <a:rPr lang="en-US" altLang="zh-CN" sz="2400" b="1" dirty="0" err="1" smtClean="0">
                <a:latin typeface="楷体" panose="02010609060101010101" charset="-122"/>
                <a:ea typeface="楷体" panose="02010609060101010101" charset="-122"/>
                <a:cs typeface="楷体" panose="02010609060101010101" charset="-122"/>
              </a:rPr>
              <a:t>Sharding-Jdbc</a:t>
            </a:r>
            <a:r>
              <a:rPr lang="zh-CN" altLang="en-US" sz="2400" b="1" dirty="0" smtClean="0">
                <a:latin typeface="楷体" panose="02010609060101010101" charset="-122"/>
                <a:ea typeface="楷体" panose="02010609060101010101" charset="-122"/>
                <a:cs typeface="楷体" panose="02010609060101010101" charset="-122"/>
              </a:rPr>
              <a:t>课程</a:t>
            </a:r>
            <a:r>
              <a:rPr lang="en-US" altLang="zh-CN" sz="2400" b="1" dirty="0" smtClean="0">
                <a:latin typeface="楷体" panose="02010609060101010101" charset="-122"/>
                <a:ea typeface="楷体" panose="02010609060101010101" charset="-122"/>
                <a:cs typeface="楷体" panose="02010609060101010101" charset="-122"/>
              </a:rPr>
              <a:t> </a:t>
            </a:r>
          </a:p>
          <a:p>
            <a:pPr>
              <a:lnSpc>
                <a:spcPct val="120000"/>
              </a:lnSpc>
            </a:pPr>
            <a:r>
              <a:rPr lang="en-US" altLang="zh-CN" b="1" dirty="0" smtClean="0">
                <a:latin typeface="楷体" panose="02010609060101010101" charset="-122"/>
                <a:ea typeface="楷体" panose="02010609060101010101" charset="-122"/>
                <a:cs typeface="楷体" panose="02010609060101010101" charset="-122"/>
              </a:rPr>
              <a:t>1</a:t>
            </a:r>
            <a:r>
              <a:rPr lang="zh-CN" altLang="en-US" b="1" dirty="0">
                <a:latin typeface="楷体" panose="02010609060101010101" charset="-122"/>
                <a:ea typeface="楷体" panose="02010609060101010101" charset="-122"/>
                <a:cs typeface="楷体" panose="02010609060101010101" charset="-122"/>
              </a:rPr>
              <a:t>、</a:t>
            </a:r>
            <a:r>
              <a:rPr lang="en-US" altLang="zh-CN" b="1" dirty="0" err="1">
                <a:latin typeface="楷体" panose="02010609060101010101" charset="-122"/>
                <a:ea typeface="楷体" panose="02010609060101010101" charset="-122"/>
                <a:cs typeface="楷体" panose="02010609060101010101" charset="-122"/>
              </a:rPr>
              <a:t>Sharding-Jdbc</a:t>
            </a:r>
            <a:r>
              <a:rPr lang="zh-CN" altLang="en-US" b="1" dirty="0">
                <a:latin typeface="楷体" panose="02010609060101010101" charset="-122"/>
                <a:ea typeface="楷体" panose="02010609060101010101" charset="-122"/>
                <a:cs typeface="楷体" panose="02010609060101010101" charset="-122"/>
              </a:rPr>
              <a:t>实现分片算法</a:t>
            </a:r>
          </a:p>
          <a:p>
            <a:pPr>
              <a:lnSpc>
                <a:spcPct val="120000"/>
              </a:lnSpc>
            </a:pPr>
            <a:r>
              <a:rPr lang="en-US" altLang="zh-CN" b="1" dirty="0">
                <a:latin typeface="楷体" panose="02010609060101010101" charset="-122"/>
                <a:ea typeface="楷体" panose="02010609060101010101" charset="-122"/>
                <a:cs typeface="楷体" panose="02010609060101010101" charset="-122"/>
              </a:rPr>
              <a:t>2</a:t>
            </a:r>
            <a:r>
              <a:rPr lang="zh-CN" altLang="en-US" b="1" dirty="0">
                <a:latin typeface="楷体" panose="02010609060101010101" charset="-122"/>
                <a:ea typeface="楷体" panose="02010609060101010101" charset="-122"/>
                <a:cs typeface="楷体" panose="02010609060101010101" charset="-122"/>
              </a:rPr>
              <a:t>、</a:t>
            </a:r>
            <a:r>
              <a:rPr lang="en-US" altLang="zh-CN" b="1" dirty="0" err="1">
                <a:latin typeface="楷体" panose="02010609060101010101" charset="-122"/>
                <a:ea typeface="楷体" panose="02010609060101010101" charset="-122"/>
                <a:cs typeface="楷体" panose="02010609060101010101" charset="-122"/>
              </a:rPr>
              <a:t>Sharding-Jdbc</a:t>
            </a:r>
            <a:r>
              <a:rPr lang="zh-CN" altLang="en-US" b="1" dirty="0">
                <a:latin typeface="楷体" panose="02010609060101010101" charset="-122"/>
                <a:ea typeface="楷体" panose="02010609060101010101" charset="-122"/>
                <a:cs typeface="楷体" panose="02010609060101010101" charset="-122"/>
              </a:rPr>
              <a:t>实现分表分库</a:t>
            </a:r>
          </a:p>
          <a:p>
            <a:pPr>
              <a:lnSpc>
                <a:spcPct val="120000"/>
              </a:lnSpc>
            </a:pPr>
            <a:r>
              <a:rPr lang="en-US" altLang="zh-CN" b="1" dirty="0">
                <a:latin typeface="楷体" panose="02010609060101010101" charset="-122"/>
                <a:ea typeface="楷体" panose="02010609060101010101" charset="-122"/>
                <a:cs typeface="楷体" panose="02010609060101010101" charset="-122"/>
              </a:rPr>
              <a:t>3</a:t>
            </a:r>
            <a:r>
              <a:rPr lang="zh-CN" altLang="en-US" b="1" dirty="0">
                <a:latin typeface="楷体" panose="02010609060101010101" charset="-122"/>
                <a:ea typeface="楷体" panose="02010609060101010101" charset="-122"/>
                <a:cs typeface="楷体" panose="02010609060101010101" charset="-122"/>
              </a:rPr>
              <a:t>、</a:t>
            </a:r>
            <a:r>
              <a:rPr lang="en-US" altLang="zh-CN" b="1" dirty="0" err="1">
                <a:latin typeface="楷体" panose="02010609060101010101" charset="-122"/>
                <a:ea typeface="楷体" panose="02010609060101010101" charset="-122"/>
                <a:cs typeface="楷体" panose="02010609060101010101" charset="-122"/>
              </a:rPr>
              <a:t>SpringBoot</a:t>
            </a:r>
            <a:r>
              <a:rPr lang="zh-CN" altLang="en-US" b="1" dirty="0">
                <a:latin typeface="楷体" panose="02010609060101010101" charset="-122"/>
                <a:ea typeface="楷体" panose="02010609060101010101" charset="-122"/>
                <a:cs typeface="楷体" panose="02010609060101010101" charset="-122"/>
              </a:rPr>
              <a:t>整合</a:t>
            </a:r>
            <a:r>
              <a:rPr lang="en-US" altLang="zh-CN" b="1" dirty="0" err="1">
                <a:latin typeface="楷体" panose="02010609060101010101" charset="-122"/>
                <a:ea typeface="楷体" panose="02010609060101010101" charset="-122"/>
                <a:cs typeface="楷体" panose="02010609060101010101" charset="-122"/>
              </a:rPr>
              <a:t>Sharding-Jdbc</a:t>
            </a:r>
            <a:endParaRPr lang="en-US" altLang="zh-CN" b="1" dirty="0">
              <a:latin typeface="楷体" panose="02010609060101010101" charset="-122"/>
              <a:ea typeface="楷体" panose="02010609060101010101" charset="-122"/>
              <a:cs typeface="楷体" panose="02010609060101010101" charset="-122"/>
            </a:endParaRPr>
          </a:p>
          <a:p>
            <a:pPr>
              <a:lnSpc>
                <a:spcPct val="120000"/>
              </a:lnSpc>
            </a:pPr>
            <a:r>
              <a:rPr lang="en-US" altLang="zh-CN" b="1" dirty="0">
                <a:latin typeface="楷体" panose="02010609060101010101" charset="-122"/>
                <a:ea typeface="楷体" panose="02010609060101010101" charset="-122"/>
                <a:cs typeface="楷体" panose="02010609060101010101" charset="-122"/>
              </a:rPr>
              <a:t>4</a:t>
            </a:r>
            <a:r>
              <a:rPr lang="zh-CN" altLang="en-US" b="1" dirty="0" smtClean="0">
                <a:latin typeface="楷体" panose="02010609060101010101" charset="-122"/>
                <a:ea typeface="楷体" panose="02010609060101010101" charset="-122"/>
                <a:cs typeface="楷体" panose="02010609060101010101" charset="-122"/>
              </a:rPr>
              <a:t>、</a:t>
            </a:r>
            <a:r>
              <a:rPr lang="en-US" altLang="zh-CN" b="1" dirty="0" err="1" smtClean="0">
                <a:latin typeface="楷体" panose="02010609060101010101" charset="-122"/>
                <a:ea typeface="楷体" panose="02010609060101010101" charset="-122"/>
                <a:cs typeface="楷体" panose="02010609060101010101" charset="-122"/>
              </a:rPr>
              <a:t>Sharding-Jdbc</a:t>
            </a:r>
            <a:r>
              <a:rPr lang="zh-CN" altLang="en-US" b="1" dirty="0">
                <a:latin typeface="楷体" panose="02010609060101010101" charset="-122"/>
                <a:ea typeface="楷体" panose="02010609060101010101" charset="-122"/>
                <a:cs typeface="楷体" panose="02010609060101010101" charset="-122"/>
              </a:rPr>
              <a:t>查询原理分析</a:t>
            </a:r>
          </a:p>
          <a:p>
            <a:pPr>
              <a:lnSpc>
                <a:spcPct val="120000"/>
              </a:lnSpc>
            </a:pPr>
            <a:endParaRPr lang="en-US" altLang="zh-CN"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en-US" altLang="zh-CN" b="1" dirty="0" smtClean="0">
              <a:latin typeface="楷体" panose="02010609060101010101" charset="-122"/>
              <a:ea typeface="楷体" panose="02010609060101010101" charset="-122"/>
              <a:cs typeface="楷体" panose="02010609060101010101" charset="-122"/>
            </a:endParaRPr>
          </a:p>
        </p:txBody>
      </p:sp>
      <p:sp>
        <p:nvSpPr>
          <p:cNvPr id="2" name="文本框 1"/>
          <p:cNvSpPr txBox="1"/>
          <p:nvPr/>
        </p:nvSpPr>
        <p:spPr>
          <a:xfrm>
            <a:off x="1228725" y="66040"/>
            <a:ext cx="8982075" cy="1087755"/>
          </a:xfrm>
          <a:prstGeom prst="rect">
            <a:avLst/>
          </a:prstGeom>
          <a:noFill/>
        </p:spPr>
        <p:txBody>
          <a:bodyPr wrap="square" rtlCol="0">
            <a:spAutoFit/>
          </a:bodyPr>
          <a:lstStyle/>
          <a:p>
            <a:pPr>
              <a:lnSpc>
                <a:spcPct val="120000"/>
              </a:lnSpc>
            </a:pPr>
            <a:r>
              <a:rPr lang="zh-CN" altLang="en-US" b="1">
                <a:solidFill>
                  <a:schemeClr val="tx1"/>
                </a:solidFill>
                <a:latin typeface="楷体" panose="02010609060101010101" charset="-122"/>
                <a:ea typeface="楷体" panose="02010609060101010101" charset="-122"/>
                <a:cs typeface="楷体" panose="02010609060101010101" charset="-122"/>
              </a:rPr>
              <a:t>上课内容</a:t>
            </a: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Tree>
    <p:extLst>
      <p:ext uri="{BB962C8B-B14F-4D97-AF65-F5344CB8AC3E}">
        <p14:creationId xmlns:p14="http://schemas.microsoft.com/office/powerpoint/2010/main" val="38151390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370702" y="807806"/>
            <a:ext cx="11425881" cy="5410712"/>
          </a:xfrm>
          <a:prstGeom prst="rect">
            <a:avLst/>
          </a:prstGeom>
          <a:noFill/>
        </p:spPr>
        <p:txBody>
          <a:bodyPr wrap="square" rtlCol="0">
            <a:spAutoFit/>
          </a:bodyPr>
          <a:lstStyle/>
          <a:p>
            <a:pPr>
              <a:lnSpc>
                <a:spcPct val="120000"/>
              </a:lnSpc>
            </a:pPr>
            <a:r>
              <a:rPr lang="en-US" altLang="zh-CN" sz="2400" b="1" dirty="0" err="1" smtClean="0">
                <a:latin typeface="楷体" panose="02010609060101010101" charset="-122"/>
                <a:ea typeface="楷体" panose="02010609060101010101" charset="-122"/>
                <a:cs typeface="楷体" panose="02010609060101010101" charset="-122"/>
              </a:rPr>
              <a:t>Sharding-Jdbc</a:t>
            </a:r>
            <a:r>
              <a:rPr lang="zh-CN" altLang="en-US" sz="2400" b="1" dirty="0" smtClean="0">
                <a:latin typeface="楷体" panose="02010609060101010101" charset="-122"/>
                <a:ea typeface="楷体" panose="02010609060101010101" charset="-122"/>
                <a:cs typeface="楷体" panose="02010609060101010101" charset="-122"/>
              </a:rPr>
              <a:t>介绍</a:t>
            </a:r>
            <a:endParaRPr lang="en-US" altLang="zh-CN" sz="2400" b="1" dirty="0" smtClean="0">
              <a:latin typeface="楷体" panose="02010609060101010101" charset="-122"/>
              <a:ea typeface="楷体" panose="02010609060101010101" charset="-122"/>
              <a:cs typeface="楷体" panose="02010609060101010101" charset="-122"/>
            </a:endParaRPr>
          </a:p>
          <a:p>
            <a:r>
              <a:rPr lang="en-US" altLang="zh-CN" b="1" dirty="0" err="1" smtClean="0">
                <a:solidFill>
                  <a:srgbClr val="FF0000"/>
                </a:solidFill>
                <a:latin typeface="楷体" panose="02010609060101010101" pitchFamily="49" charset="-122"/>
                <a:ea typeface="楷体" panose="02010609060101010101" pitchFamily="49" charset="-122"/>
                <a:cs typeface="楷体" panose="02010609060101010101" charset="-122"/>
              </a:rPr>
              <a:t>Sharding-Jdbc</a:t>
            </a:r>
            <a:r>
              <a:rPr lang="zh-CN" altLang="en-US" b="1" dirty="0" smtClean="0">
                <a:solidFill>
                  <a:srgbClr val="FF0000"/>
                </a:solidFill>
                <a:latin typeface="楷体" panose="02010609060101010101" pitchFamily="49" charset="-122"/>
                <a:ea typeface="楷体" panose="02010609060101010101" pitchFamily="49" charset="-122"/>
                <a:cs typeface="楷体" panose="02010609060101010101" charset="-122"/>
              </a:rPr>
              <a:t>在</a:t>
            </a:r>
            <a:r>
              <a:rPr lang="en-US" altLang="zh-CN" b="1" dirty="0" smtClean="0">
                <a:solidFill>
                  <a:srgbClr val="FF0000"/>
                </a:solidFill>
                <a:latin typeface="楷体" panose="02010609060101010101" pitchFamily="49" charset="-122"/>
                <a:ea typeface="楷体" panose="02010609060101010101" pitchFamily="49" charset="-122"/>
                <a:cs typeface="楷体" panose="02010609060101010101" charset="-122"/>
              </a:rPr>
              <a:t>3.0</a:t>
            </a:r>
            <a:r>
              <a:rPr lang="zh-CN" altLang="en-US" b="1" dirty="0" smtClean="0">
                <a:solidFill>
                  <a:srgbClr val="FF0000"/>
                </a:solidFill>
                <a:latin typeface="楷体" panose="02010609060101010101" pitchFamily="49" charset="-122"/>
                <a:ea typeface="楷体" panose="02010609060101010101" pitchFamily="49" charset="-122"/>
                <a:cs typeface="楷体" panose="02010609060101010101" charset="-122"/>
              </a:rPr>
              <a:t>后改名为</a:t>
            </a:r>
            <a:r>
              <a:rPr lang="en-US" altLang="zh-CN" b="1" dirty="0" err="1" smtClean="0">
                <a:solidFill>
                  <a:srgbClr val="FF0000"/>
                </a:solidFill>
                <a:latin typeface="楷体" panose="02010609060101010101" pitchFamily="49" charset="-122"/>
                <a:ea typeface="楷体" panose="02010609060101010101" pitchFamily="49" charset="-122"/>
                <a:cs typeface="楷体" panose="02010609060101010101" charset="-122"/>
              </a:rPr>
              <a:t>ShardingSphere</a:t>
            </a:r>
            <a:r>
              <a:rPr lang="zh-CN" altLang="en-US" b="1" dirty="0">
                <a:latin typeface="楷体" panose="02010609060101010101" pitchFamily="49" charset="-122"/>
                <a:ea typeface="楷体" panose="02010609060101010101" pitchFamily="49" charset="-122"/>
              </a:rPr>
              <a:t>它由</a:t>
            </a:r>
            <a:r>
              <a:rPr lang="en-US" altLang="zh-CN" b="1" dirty="0" err="1">
                <a:latin typeface="楷体" panose="02010609060101010101" pitchFamily="49" charset="-122"/>
                <a:ea typeface="楷体" panose="02010609060101010101" pitchFamily="49" charset="-122"/>
              </a:rPr>
              <a:t>Sharding</a:t>
            </a:r>
            <a:r>
              <a:rPr lang="en-US" altLang="zh-CN" b="1" dirty="0">
                <a:latin typeface="楷体" panose="02010609060101010101" pitchFamily="49" charset="-122"/>
                <a:ea typeface="楷体" panose="02010609060101010101" pitchFamily="49" charset="-122"/>
              </a:rPr>
              <a:t>-JDBC</a:t>
            </a:r>
            <a:r>
              <a:rPr lang="zh-CN" altLang="en-US" b="1" dirty="0">
                <a:latin typeface="楷体" panose="02010609060101010101" pitchFamily="49" charset="-122"/>
                <a:ea typeface="楷体" panose="02010609060101010101" pitchFamily="49" charset="-122"/>
              </a:rPr>
              <a:t>、</a:t>
            </a:r>
            <a:r>
              <a:rPr lang="en-US" altLang="zh-CN" b="1" dirty="0" err="1">
                <a:latin typeface="楷体" panose="02010609060101010101" pitchFamily="49" charset="-122"/>
                <a:ea typeface="楷体" panose="02010609060101010101" pitchFamily="49" charset="-122"/>
              </a:rPr>
              <a:t>Sharding</a:t>
            </a:r>
            <a:r>
              <a:rPr lang="en-US" altLang="zh-CN" b="1" dirty="0">
                <a:latin typeface="楷体" panose="02010609060101010101" pitchFamily="49" charset="-122"/>
                <a:ea typeface="楷体" panose="02010609060101010101" pitchFamily="49" charset="-122"/>
              </a:rPr>
              <a:t>-Proxy</a:t>
            </a:r>
            <a:r>
              <a:rPr lang="zh-CN" altLang="en-US" b="1" dirty="0">
                <a:latin typeface="楷体" panose="02010609060101010101" pitchFamily="49" charset="-122"/>
                <a:ea typeface="楷体" panose="02010609060101010101" pitchFamily="49" charset="-122"/>
              </a:rPr>
              <a:t>和</a:t>
            </a:r>
            <a:r>
              <a:rPr lang="en-US" altLang="zh-CN" b="1" dirty="0" err="1">
                <a:latin typeface="楷体" panose="02010609060101010101" pitchFamily="49" charset="-122"/>
                <a:ea typeface="楷体" panose="02010609060101010101" pitchFamily="49" charset="-122"/>
              </a:rPr>
              <a:t>Sharding</a:t>
            </a:r>
            <a:r>
              <a:rPr lang="en-US" altLang="zh-CN" b="1" dirty="0">
                <a:latin typeface="楷体" panose="02010609060101010101" pitchFamily="49" charset="-122"/>
                <a:ea typeface="楷体" panose="02010609060101010101" pitchFamily="49" charset="-122"/>
              </a:rPr>
              <a:t>-Sidecar</a:t>
            </a:r>
            <a:r>
              <a:rPr lang="zh-CN" altLang="en-US" b="1" dirty="0">
                <a:latin typeface="楷体" panose="02010609060101010101" pitchFamily="49" charset="-122"/>
                <a:ea typeface="楷体" panose="02010609060101010101" pitchFamily="49" charset="-122"/>
              </a:rPr>
              <a:t>（计划中）这</a:t>
            </a:r>
            <a:r>
              <a:rPr lang="en-US" altLang="zh-CN" b="1" dirty="0">
                <a:latin typeface="楷体" panose="02010609060101010101" pitchFamily="49" charset="-122"/>
                <a:ea typeface="楷体" panose="02010609060101010101" pitchFamily="49" charset="-122"/>
              </a:rPr>
              <a:t>3</a:t>
            </a:r>
            <a:r>
              <a:rPr lang="zh-CN" altLang="en-US" b="1" dirty="0">
                <a:latin typeface="楷体" panose="02010609060101010101" pitchFamily="49" charset="-122"/>
                <a:ea typeface="楷体" panose="02010609060101010101" pitchFamily="49" charset="-122"/>
              </a:rPr>
              <a:t>款相互独立的产品组成。他们均提供标准化的数据分片、分布式事务和数据库治理功能，可适用于如</a:t>
            </a:r>
            <a:r>
              <a:rPr lang="en-US" altLang="zh-CN" b="1" dirty="0">
                <a:latin typeface="楷体" panose="02010609060101010101" pitchFamily="49" charset="-122"/>
                <a:ea typeface="楷体" panose="02010609060101010101" pitchFamily="49" charset="-122"/>
              </a:rPr>
              <a:t>Java</a:t>
            </a:r>
            <a:r>
              <a:rPr lang="zh-CN" altLang="en-US" b="1" dirty="0">
                <a:latin typeface="楷体" panose="02010609060101010101" pitchFamily="49" charset="-122"/>
                <a:ea typeface="楷体" panose="02010609060101010101" pitchFamily="49" charset="-122"/>
              </a:rPr>
              <a:t>同构、异构语言、容器、云原生等各种多样化的应用场景。</a:t>
            </a:r>
          </a:p>
          <a:p>
            <a:endParaRPr lang="en-US" altLang="zh-CN" b="1" dirty="0" smtClean="0">
              <a:latin typeface="楷体" panose="02010609060101010101" pitchFamily="49" charset="-122"/>
              <a:ea typeface="楷体" panose="02010609060101010101" pitchFamily="49" charset="-122"/>
            </a:endParaRPr>
          </a:p>
          <a:p>
            <a:r>
              <a:rPr lang="en-US" altLang="zh-CN" b="1" dirty="0" err="1" smtClean="0">
                <a:latin typeface="楷体" panose="02010609060101010101" pitchFamily="49" charset="-122"/>
                <a:ea typeface="楷体" panose="02010609060101010101" pitchFamily="49" charset="-122"/>
              </a:rPr>
              <a:t>Sharding</a:t>
            </a:r>
            <a:r>
              <a:rPr lang="en-US" altLang="zh-CN" b="1" dirty="0" smtClean="0">
                <a:latin typeface="楷体" panose="02010609060101010101" pitchFamily="49" charset="-122"/>
                <a:ea typeface="楷体" panose="02010609060101010101" pitchFamily="49" charset="-122"/>
              </a:rPr>
              <a:t>-Sphere</a:t>
            </a:r>
            <a:r>
              <a:rPr lang="zh-CN" altLang="en-US" b="1" dirty="0">
                <a:latin typeface="楷体" panose="02010609060101010101" pitchFamily="49" charset="-122"/>
                <a:ea typeface="楷体" panose="02010609060101010101" pitchFamily="49" charset="-122"/>
              </a:rPr>
              <a:t>定位为关系型数据库中间件，旨在充分合理地在分布式的场景下利用关系型数据库的计算和存储能力，而并非实现一个全新的关系型数据库。它通过关注不变，进而抓住事物本质。关系型数据库当今依然占有巨大市场，是各个公司核心业务的基石，未来也难于撼动，我们目前阶段更加关注在原有基础上的增量，而非颠覆</a:t>
            </a:r>
            <a:r>
              <a:rPr lang="zh-CN" altLang="en-US" b="1" dirty="0" smtClean="0">
                <a:latin typeface="楷体" panose="02010609060101010101" pitchFamily="49" charset="-122"/>
                <a:ea typeface="楷体" panose="02010609060101010101" pitchFamily="49" charset="-122"/>
              </a:rPr>
              <a:t>。</a:t>
            </a:r>
            <a:endParaRPr lang="en-US" altLang="zh-CN" b="1" dirty="0" smtClean="0">
              <a:latin typeface="楷体" panose="02010609060101010101" pitchFamily="49" charset="-122"/>
              <a:ea typeface="楷体" panose="02010609060101010101" pitchFamily="49" charset="-122"/>
            </a:endParaRPr>
          </a:p>
          <a:p>
            <a:pPr>
              <a:lnSpc>
                <a:spcPct val="120000"/>
              </a:lnSpc>
            </a:pPr>
            <a:r>
              <a:rPr lang="zh-CN" altLang="en-US" b="1" dirty="0" smtClean="0">
                <a:latin typeface="楷体" panose="02010609060101010101" charset="-122"/>
                <a:ea typeface="楷体" panose="02010609060101010101" charset="-122"/>
                <a:cs typeface="楷体" panose="02010609060101010101" charset="-122"/>
              </a:rPr>
              <a:t>应用场景</a:t>
            </a:r>
            <a:r>
              <a:rPr lang="en-US" altLang="zh-CN" b="1" dirty="0" smtClean="0">
                <a:latin typeface="楷体" panose="02010609060101010101" charset="-122"/>
                <a:ea typeface="楷体" panose="02010609060101010101" charset="-122"/>
                <a:cs typeface="楷体" panose="02010609060101010101" charset="-122"/>
              </a:rPr>
              <a:t>:</a:t>
            </a:r>
          </a:p>
          <a:p>
            <a:pPr>
              <a:lnSpc>
                <a:spcPct val="120000"/>
              </a:lnSpc>
            </a:pPr>
            <a:r>
              <a:rPr lang="zh-CN" altLang="en-US" b="1" dirty="0">
                <a:latin typeface="楷体" panose="02010609060101010101" charset="-122"/>
                <a:ea typeface="楷体" panose="02010609060101010101" charset="-122"/>
                <a:cs typeface="楷体" panose="02010609060101010101" charset="-122"/>
              </a:rPr>
              <a:t>数据库读写分离</a:t>
            </a:r>
            <a:endParaRPr lang="en-US" altLang="zh-CN" b="1" dirty="0">
              <a:latin typeface="楷体" panose="02010609060101010101" charset="-122"/>
              <a:ea typeface="楷体" panose="02010609060101010101" charset="-122"/>
              <a:cs typeface="楷体" panose="02010609060101010101" charset="-122"/>
            </a:endParaRPr>
          </a:p>
          <a:p>
            <a:pPr>
              <a:lnSpc>
                <a:spcPct val="120000"/>
              </a:lnSpc>
            </a:pPr>
            <a:r>
              <a:rPr lang="zh-CN" altLang="en-US" b="1" dirty="0">
                <a:latin typeface="楷体" panose="02010609060101010101" charset="-122"/>
                <a:ea typeface="楷体" panose="02010609060101010101" charset="-122"/>
                <a:cs typeface="楷体" panose="02010609060101010101" charset="-122"/>
              </a:rPr>
              <a:t>数据库分表</a:t>
            </a:r>
            <a:r>
              <a:rPr lang="zh-CN" altLang="en-US" b="1" dirty="0" smtClean="0">
                <a:latin typeface="楷体" panose="02010609060101010101" charset="-122"/>
                <a:ea typeface="楷体" panose="02010609060101010101" charset="-122"/>
                <a:cs typeface="楷体" panose="02010609060101010101" charset="-122"/>
              </a:rPr>
              <a:t>分库</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r>
              <a:rPr lang="zh-CN" altLang="en-US" b="1" dirty="0" smtClean="0">
                <a:latin typeface="楷体" panose="02010609060101010101" charset="-122"/>
                <a:ea typeface="楷体" panose="02010609060101010101" charset="-122"/>
                <a:cs typeface="楷体" panose="02010609060101010101" charset="-122"/>
              </a:rPr>
              <a:t>相关资料</a:t>
            </a:r>
            <a:r>
              <a:rPr lang="en-US" altLang="zh-CN" b="1" dirty="0" smtClean="0">
                <a:latin typeface="楷体" panose="02010609060101010101" charset="-122"/>
                <a:ea typeface="楷体" panose="02010609060101010101" charset="-122"/>
                <a:cs typeface="楷体" panose="02010609060101010101" charset="-122"/>
              </a:rPr>
              <a:t>:</a:t>
            </a:r>
            <a:endParaRPr lang="en-US" altLang="zh-CN" b="1" dirty="0">
              <a:latin typeface="楷体" panose="02010609060101010101" charset="-122"/>
              <a:ea typeface="楷体" panose="02010609060101010101" charset="-122"/>
              <a:cs typeface="楷体" panose="02010609060101010101" charset="-122"/>
            </a:endParaRPr>
          </a:p>
          <a:p>
            <a:pPr>
              <a:lnSpc>
                <a:spcPct val="120000"/>
              </a:lnSpc>
            </a:pPr>
            <a:r>
              <a:rPr lang="en-US" altLang="zh-CN" b="1" dirty="0" err="1" smtClean="0">
                <a:latin typeface="楷体" panose="02010609060101010101" charset="-122"/>
                <a:ea typeface="楷体" panose="02010609060101010101" charset="-122"/>
                <a:cs typeface="楷体" panose="02010609060101010101" charset="-122"/>
              </a:rPr>
              <a:t>Sharding-Jdbc</a:t>
            </a:r>
            <a:r>
              <a:rPr lang="zh-CN" altLang="en-US" b="1" dirty="0" smtClean="0">
                <a:latin typeface="楷体" panose="02010609060101010101" charset="-122"/>
                <a:ea typeface="楷体" panose="02010609060101010101" charset="-122"/>
                <a:cs typeface="楷体" panose="02010609060101010101" charset="-122"/>
              </a:rPr>
              <a:t>官方网址</a:t>
            </a:r>
            <a:r>
              <a:rPr lang="en-US" altLang="zh-CN" b="1" dirty="0">
                <a:latin typeface="楷体" panose="02010609060101010101" charset="-122"/>
                <a:ea typeface="楷体" panose="02010609060101010101" charset="-122"/>
                <a:cs typeface="楷体" panose="02010609060101010101" charset="-122"/>
              </a:rPr>
              <a:t>: http://shardingsphere.io/index_zh.html</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r>
              <a:rPr lang="zh-CN" altLang="en-US" b="1" dirty="0" smtClean="0">
                <a:latin typeface="楷体" panose="02010609060101010101" charset="-122"/>
                <a:ea typeface="楷体" panose="02010609060101010101" charset="-122"/>
                <a:cs typeface="楷体" panose="02010609060101010101" charset="-122"/>
              </a:rPr>
              <a:t>改名新闻</a:t>
            </a:r>
            <a:r>
              <a:rPr lang="en-US" altLang="zh-CN" b="1" dirty="0">
                <a:latin typeface="楷体" panose="02010609060101010101" charset="-122"/>
                <a:ea typeface="楷体" panose="02010609060101010101" charset="-122"/>
                <a:cs typeface="楷体" panose="02010609060101010101" charset="-122"/>
              </a:rPr>
              <a:t>: https://www.oschina.net/news/95889/sharding-jdbc-change-to-sphere</a:t>
            </a:r>
          </a:p>
          <a:p>
            <a:pPr>
              <a:lnSpc>
                <a:spcPct val="120000"/>
              </a:lnSpc>
            </a:pP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Tree>
    <p:extLst>
      <p:ext uri="{BB962C8B-B14F-4D97-AF65-F5344CB8AC3E}">
        <p14:creationId xmlns:p14="http://schemas.microsoft.com/office/powerpoint/2010/main" val="21302162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370702" y="742176"/>
            <a:ext cx="11640065" cy="6223242"/>
          </a:xfrm>
          <a:prstGeom prst="rect">
            <a:avLst/>
          </a:prstGeom>
          <a:noFill/>
        </p:spPr>
        <p:txBody>
          <a:bodyPr wrap="square" rtlCol="0">
            <a:spAutoFit/>
          </a:bodyPr>
          <a:lstStyle/>
          <a:p>
            <a:pPr>
              <a:lnSpc>
                <a:spcPct val="120000"/>
              </a:lnSpc>
            </a:pPr>
            <a:r>
              <a:rPr lang="en-US" altLang="zh-CN" sz="2400" b="1" dirty="0" err="1" smtClean="0">
                <a:latin typeface="楷体" panose="02010609060101010101" charset="-122"/>
                <a:ea typeface="楷体" panose="02010609060101010101" charset="-122"/>
                <a:cs typeface="楷体" panose="02010609060101010101" charset="-122"/>
              </a:rPr>
              <a:t>Sharding-Jdbc</a:t>
            </a:r>
            <a:r>
              <a:rPr lang="zh-CN" altLang="en-US" sz="2400" b="1" dirty="0" smtClean="0">
                <a:latin typeface="楷体" panose="02010609060101010101" charset="-122"/>
                <a:ea typeface="楷体" panose="02010609060101010101" charset="-122"/>
                <a:cs typeface="楷体" panose="02010609060101010101" charset="-122"/>
              </a:rPr>
              <a:t>与</a:t>
            </a:r>
            <a:r>
              <a:rPr lang="en-US" altLang="zh-CN" sz="2400" b="1" dirty="0" err="1" smtClean="0">
                <a:latin typeface="楷体" panose="02010609060101010101" charset="-122"/>
                <a:ea typeface="楷体" panose="02010609060101010101" charset="-122"/>
                <a:cs typeface="楷体" panose="02010609060101010101" charset="-122"/>
              </a:rPr>
              <a:t>MyCat</a:t>
            </a:r>
            <a:r>
              <a:rPr lang="zh-CN" altLang="en-US" sz="2400" b="1" dirty="0" smtClean="0">
                <a:latin typeface="楷体" panose="02010609060101010101" charset="-122"/>
                <a:ea typeface="楷体" panose="02010609060101010101" charset="-122"/>
                <a:cs typeface="楷体" panose="02010609060101010101" charset="-122"/>
              </a:rPr>
              <a:t>区别</a:t>
            </a:r>
            <a:endParaRPr lang="en-US" altLang="zh-CN" sz="2400" b="1" dirty="0" smtClean="0">
              <a:latin typeface="楷体" panose="02010609060101010101" charset="-122"/>
              <a:ea typeface="楷体" panose="02010609060101010101" charset="-122"/>
              <a:cs typeface="楷体" panose="02010609060101010101" charset="-122"/>
            </a:endParaRPr>
          </a:p>
          <a:p>
            <a:pPr>
              <a:lnSpc>
                <a:spcPct val="120000"/>
              </a:lnSpc>
            </a:pPr>
            <a:r>
              <a:rPr lang="en-US" altLang="zh-CN" b="1" dirty="0" err="1" smtClean="0">
                <a:latin typeface="楷体" panose="02010609060101010101" charset="-122"/>
                <a:ea typeface="楷体" panose="02010609060101010101" charset="-122"/>
                <a:cs typeface="楷体" panose="02010609060101010101" charset="-122"/>
              </a:rPr>
              <a:t>MyCat</a:t>
            </a:r>
            <a:r>
              <a:rPr lang="zh-CN" altLang="en-US" b="1" dirty="0" smtClean="0">
                <a:latin typeface="楷体" panose="02010609060101010101" charset="-122"/>
                <a:ea typeface="楷体" panose="02010609060101010101" charset="-122"/>
                <a:cs typeface="楷体" panose="02010609060101010101" charset="-122"/>
              </a:rPr>
              <a:t>是一个基于第三方应用中间件数据库代理框架，客户端所有的</a:t>
            </a:r>
            <a:r>
              <a:rPr lang="en-US" altLang="zh-CN" b="1" dirty="0" err="1" smtClean="0">
                <a:latin typeface="楷体" panose="02010609060101010101" charset="-122"/>
                <a:ea typeface="楷体" panose="02010609060101010101" charset="-122"/>
                <a:cs typeface="楷体" panose="02010609060101010101" charset="-122"/>
              </a:rPr>
              <a:t>jdbc</a:t>
            </a:r>
            <a:r>
              <a:rPr lang="zh-CN" altLang="en-US" b="1" dirty="0" smtClean="0">
                <a:latin typeface="楷体" panose="02010609060101010101" charset="-122"/>
                <a:ea typeface="楷体" panose="02010609060101010101" charset="-122"/>
                <a:cs typeface="楷体" panose="02010609060101010101" charset="-122"/>
              </a:rPr>
              <a:t>请求都必须要先交给</a:t>
            </a:r>
            <a:r>
              <a:rPr lang="en-US" altLang="zh-CN" b="1" dirty="0" err="1" smtClean="0">
                <a:latin typeface="楷体" panose="02010609060101010101" charset="-122"/>
                <a:ea typeface="楷体" panose="02010609060101010101" charset="-122"/>
                <a:cs typeface="楷体" panose="02010609060101010101" charset="-122"/>
              </a:rPr>
              <a:t>MyCat</a:t>
            </a:r>
            <a:r>
              <a:rPr lang="en-US" altLang="zh-CN" b="1" dirty="0" smtClean="0">
                <a:latin typeface="楷体" panose="02010609060101010101" charset="-122"/>
                <a:ea typeface="楷体" panose="02010609060101010101" charset="-122"/>
                <a:cs typeface="楷体" panose="02010609060101010101" charset="-122"/>
              </a:rPr>
              <a:t>，</a:t>
            </a:r>
            <a:r>
              <a:rPr lang="zh-CN" altLang="en-US" b="1" dirty="0">
                <a:latin typeface="楷体" panose="02010609060101010101" charset="-122"/>
                <a:ea typeface="楷体" panose="02010609060101010101" charset="-122"/>
                <a:cs typeface="楷体" panose="02010609060101010101" charset="-122"/>
              </a:rPr>
              <a:t>再</a:t>
            </a:r>
            <a:r>
              <a:rPr lang="zh-CN" altLang="en-US" b="1" dirty="0" smtClean="0">
                <a:latin typeface="楷体" panose="02010609060101010101" charset="-122"/>
                <a:ea typeface="楷体" panose="02010609060101010101" charset="-122"/>
                <a:cs typeface="楷体" panose="02010609060101010101" charset="-122"/>
              </a:rPr>
              <a:t>有</a:t>
            </a:r>
            <a:r>
              <a:rPr lang="en-US" altLang="zh-CN" b="1" dirty="0" err="1" smtClean="0">
                <a:latin typeface="楷体" panose="02010609060101010101" charset="-122"/>
                <a:ea typeface="楷体" panose="02010609060101010101" charset="-122"/>
                <a:cs typeface="楷体" panose="02010609060101010101" charset="-122"/>
              </a:rPr>
              <a:t>MyCat</a:t>
            </a:r>
            <a:r>
              <a:rPr lang="zh-CN" altLang="en-US" b="1" dirty="0" smtClean="0">
                <a:latin typeface="楷体" panose="02010609060101010101" charset="-122"/>
                <a:ea typeface="楷体" panose="02010609060101010101" charset="-122"/>
                <a:cs typeface="楷体" panose="02010609060101010101" charset="-122"/>
              </a:rPr>
              <a:t>转发到具体的真实服务器中。</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r>
              <a:rPr lang="en-US" altLang="zh-CN" b="1" dirty="0" err="1" smtClean="0">
                <a:latin typeface="楷体" panose="02010609060101010101" charset="-122"/>
                <a:ea typeface="楷体" panose="02010609060101010101" charset="-122"/>
                <a:cs typeface="楷体" panose="02010609060101010101" charset="-122"/>
              </a:rPr>
              <a:t>Sharding-Jdbc</a:t>
            </a:r>
            <a:r>
              <a:rPr lang="zh-CN" altLang="en-US" b="1" dirty="0" smtClean="0">
                <a:latin typeface="楷体" panose="02010609060101010101" charset="-122"/>
                <a:ea typeface="楷体" panose="02010609060101010101" charset="-122"/>
                <a:cs typeface="楷体" panose="02010609060101010101" charset="-122"/>
              </a:rPr>
              <a:t>是一个</a:t>
            </a:r>
            <a:r>
              <a:rPr lang="en-US" altLang="zh-CN" b="1" dirty="0" smtClean="0">
                <a:latin typeface="楷体" panose="02010609060101010101" charset="-122"/>
                <a:ea typeface="楷体" panose="02010609060101010101" charset="-122"/>
                <a:cs typeface="楷体" panose="02010609060101010101" charset="-122"/>
              </a:rPr>
              <a:t>Jar</a:t>
            </a:r>
            <a:r>
              <a:rPr lang="zh-CN" altLang="en-US" b="1" dirty="0" smtClean="0">
                <a:latin typeface="楷体" panose="02010609060101010101" charset="-122"/>
                <a:ea typeface="楷体" panose="02010609060101010101" charset="-122"/>
                <a:cs typeface="楷体" panose="02010609060101010101" charset="-122"/>
              </a:rPr>
              <a:t>形式，在本地应用层重写</a:t>
            </a:r>
            <a:r>
              <a:rPr lang="en-US" altLang="zh-CN" b="1" dirty="0" err="1">
                <a:latin typeface="楷体" panose="02010609060101010101" charset="-122"/>
                <a:ea typeface="楷体" panose="02010609060101010101" charset="-122"/>
                <a:cs typeface="楷体" panose="02010609060101010101" charset="-122"/>
              </a:rPr>
              <a:t>J</a:t>
            </a:r>
            <a:r>
              <a:rPr lang="en-US" altLang="zh-CN" b="1" dirty="0" err="1" smtClean="0">
                <a:latin typeface="楷体" panose="02010609060101010101" charset="-122"/>
                <a:ea typeface="楷体" panose="02010609060101010101" charset="-122"/>
                <a:cs typeface="楷体" panose="02010609060101010101" charset="-122"/>
              </a:rPr>
              <a:t>dbc</a:t>
            </a:r>
            <a:r>
              <a:rPr lang="zh-CN" altLang="en-US" b="1" dirty="0">
                <a:latin typeface="楷体" panose="02010609060101010101" charset="-122"/>
                <a:ea typeface="楷体" panose="02010609060101010101" charset="-122"/>
                <a:cs typeface="楷体" panose="02010609060101010101" charset="-122"/>
              </a:rPr>
              <a:t>原</a:t>
            </a:r>
            <a:r>
              <a:rPr lang="zh-CN" altLang="en-US" b="1" dirty="0" smtClean="0">
                <a:latin typeface="楷体" panose="02010609060101010101" charset="-122"/>
                <a:ea typeface="楷体" panose="02010609060101010101" charset="-122"/>
                <a:cs typeface="楷体" panose="02010609060101010101" charset="-122"/>
              </a:rPr>
              <a:t>生的方法，实现数据库分片形式。</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r>
              <a:rPr lang="en-US" altLang="zh-CN" b="1" dirty="0" err="1" smtClean="0">
                <a:latin typeface="楷体" panose="02010609060101010101" charset="-122"/>
                <a:ea typeface="楷体" panose="02010609060101010101" charset="-122"/>
                <a:cs typeface="楷体" panose="02010609060101010101" charset="-122"/>
              </a:rPr>
              <a:t>MyCat</a:t>
            </a:r>
            <a:r>
              <a:rPr lang="zh-CN" altLang="en-US" b="1" dirty="0">
                <a:latin typeface="楷体" panose="02010609060101010101" charset="-122"/>
                <a:ea typeface="楷体" panose="02010609060101010101" charset="-122"/>
                <a:cs typeface="楷体" panose="02010609060101010101" charset="-122"/>
              </a:rPr>
              <a:t>属于</a:t>
            </a:r>
            <a:r>
              <a:rPr lang="zh-CN" altLang="en-US" b="1" dirty="0" smtClean="0">
                <a:latin typeface="楷体" panose="02010609060101010101" charset="-122"/>
                <a:ea typeface="楷体" panose="02010609060101010101" charset="-122"/>
                <a:cs typeface="楷体" panose="02010609060101010101" charset="-122"/>
              </a:rPr>
              <a:t>服务器端数据库中间件，而</a:t>
            </a:r>
            <a:r>
              <a:rPr lang="en-US" altLang="zh-CN" b="1" dirty="0" err="1" smtClean="0">
                <a:latin typeface="楷体" panose="02010609060101010101" charset="-122"/>
                <a:ea typeface="楷体" panose="02010609060101010101" charset="-122"/>
                <a:cs typeface="楷体" panose="02010609060101010101" charset="-122"/>
              </a:rPr>
              <a:t>Sharding-Jdbc</a:t>
            </a:r>
            <a:r>
              <a:rPr lang="zh-CN" altLang="en-US" b="1" dirty="0" smtClean="0">
                <a:latin typeface="楷体" panose="02010609060101010101" charset="-122"/>
                <a:ea typeface="楷体" panose="02010609060101010101" charset="-122"/>
                <a:cs typeface="楷体" panose="02010609060101010101" charset="-122"/>
              </a:rPr>
              <a:t>是一个本地数据库中间件框架。</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r>
              <a:rPr lang="zh-CN" altLang="en-US" b="1" dirty="0" smtClean="0">
                <a:latin typeface="楷体" panose="02010609060101010101" charset="-122"/>
                <a:ea typeface="楷体" panose="02010609060101010101" charset="-122"/>
                <a:cs typeface="楷体" panose="02010609060101010101" charset="-122"/>
              </a:rPr>
              <a:t>从</a:t>
            </a:r>
            <a:r>
              <a:rPr lang="zh-CN" altLang="en-US" b="1" dirty="0">
                <a:latin typeface="楷体" panose="02010609060101010101" charset="-122"/>
                <a:ea typeface="楷体" panose="02010609060101010101" charset="-122"/>
                <a:cs typeface="楷体" panose="02010609060101010101" charset="-122"/>
              </a:rPr>
              <a:t>设计理念上看确实有一定的相似性。主要流程都是</a:t>
            </a:r>
            <a:r>
              <a:rPr lang="en-US" altLang="zh-CN" b="1" dirty="0">
                <a:latin typeface="楷体" panose="02010609060101010101" charset="-122"/>
                <a:ea typeface="楷体" panose="02010609060101010101" charset="-122"/>
                <a:cs typeface="楷体" panose="02010609060101010101" charset="-122"/>
              </a:rPr>
              <a:t>SQL </a:t>
            </a:r>
            <a:r>
              <a:rPr lang="zh-CN" altLang="en-US" b="1" dirty="0">
                <a:latin typeface="楷体" panose="02010609060101010101" charset="-122"/>
                <a:ea typeface="楷体" panose="02010609060101010101" charset="-122"/>
                <a:cs typeface="楷体" panose="02010609060101010101" charset="-122"/>
              </a:rPr>
              <a:t>解析 </a:t>
            </a:r>
            <a:r>
              <a:rPr lang="en-US" altLang="zh-CN" b="1" dirty="0">
                <a:latin typeface="楷体" panose="02010609060101010101" charset="-122"/>
                <a:ea typeface="楷体" panose="02010609060101010101" charset="-122"/>
                <a:cs typeface="楷体" panose="02010609060101010101" charset="-122"/>
              </a:rPr>
              <a:t>-&gt; SQL </a:t>
            </a:r>
            <a:r>
              <a:rPr lang="zh-CN" altLang="en-US" b="1" dirty="0">
                <a:latin typeface="楷体" panose="02010609060101010101" charset="-122"/>
                <a:ea typeface="楷体" panose="02010609060101010101" charset="-122"/>
                <a:cs typeface="楷体" panose="02010609060101010101" charset="-122"/>
              </a:rPr>
              <a:t>路由 </a:t>
            </a:r>
            <a:r>
              <a:rPr lang="en-US" altLang="zh-CN" b="1" dirty="0">
                <a:latin typeface="楷体" panose="02010609060101010101" charset="-122"/>
                <a:ea typeface="楷体" panose="02010609060101010101" charset="-122"/>
                <a:cs typeface="楷体" panose="02010609060101010101" charset="-122"/>
              </a:rPr>
              <a:t>-&gt; SQL </a:t>
            </a:r>
            <a:r>
              <a:rPr lang="zh-CN" altLang="en-US" b="1" dirty="0">
                <a:latin typeface="楷体" panose="02010609060101010101" charset="-122"/>
                <a:ea typeface="楷体" panose="02010609060101010101" charset="-122"/>
                <a:cs typeface="楷体" panose="02010609060101010101" charset="-122"/>
              </a:rPr>
              <a:t>改写 </a:t>
            </a:r>
            <a:r>
              <a:rPr lang="en-US" altLang="zh-CN" b="1" dirty="0">
                <a:latin typeface="楷体" panose="02010609060101010101" charset="-122"/>
                <a:ea typeface="楷体" panose="02010609060101010101" charset="-122"/>
                <a:cs typeface="楷体" panose="02010609060101010101" charset="-122"/>
              </a:rPr>
              <a:t>-&gt; </a:t>
            </a:r>
            <a:r>
              <a:rPr lang="en-US" altLang="zh-CN" b="1" dirty="0" smtClean="0">
                <a:latin typeface="楷体" panose="02010609060101010101" charset="-122"/>
                <a:ea typeface="楷体" panose="02010609060101010101" charset="-122"/>
                <a:cs typeface="楷体" panose="02010609060101010101" charset="-122"/>
              </a:rPr>
              <a:t>SQL </a:t>
            </a:r>
            <a:r>
              <a:rPr lang="zh-CN" altLang="en-US" b="1" dirty="0">
                <a:latin typeface="楷体" panose="02010609060101010101" charset="-122"/>
                <a:ea typeface="楷体" panose="02010609060101010101" charset="-122"/>
                <a:cs typeface="楷体" panose="02010609060101010101" charset="-122"/>
              </a:rPr>
              <a:t>执行 </a:t>
            </a:r>
            <a:r>
              <a:rPr lang="en-US" altLang="zh-CN" b="1" dirty="0">
                <a:latin typeface="楷体" panose="02010609060101010101" charset="-122"/>
                <a:ea typeface="楷体" panose="02010609060101010101" charset="-122"/>
                <a:cs typeface="楷体" panose="02010609060101010101" charset="-122"/>
              </a:rPr>
              <a:t>-&gt; </a:t>
            </a:r>
            <a:r>
              <a:rPr lang="zh-CN" altLang="en-US" b="1" dirty="0">
                <a:latin typeface="楷体" panose="02010609060101010101" charset="-122"/>
                <a:ea typeface="楷体" panose="02010609060101010101" charset="-122"/>
                <a:cs typeface="楷体" panose="02010609060101010101" charset="-122"/>
              </a:rPr>
              <a:t>结果归并。但架构设计上是不同的。</a:t>
            </a:r>
            <a:r>
              <a:rPr lang="en-US" altLang="zh-CN" b="1" dirty="0" err="1">
                <a:latin typeface="楷体" panose="02010609060101010101" charset="-122"/>
                <a:ea typeface="楷体" panose="02010609060101010101" charset="-122"/>
                <a:cs typeface="楷体" panose="02010609060101010101" charset="-122"/>
              </a:rPr>
              <a:t>Mycat</a:t>
            </a:r>
            <a:r>
              <a:rPr lang="en-US" altLang="zh-CN" b="1" dirty="0">
                <a:latin typeface="楷体" panose="02010609060101010101" charset="-122"/>
                <a:ea typeface="楷体" panose="02010609060101010101" charset="-122"/>
                <a:cs typeface="楷体" panose="02010609060101010101" charset="-122"/>
              </a:rPr>
              <a:t> </a:t>
            </a:r>
            <a:r>
              <a:rPr lang="zh-CN" altLang="en-US" b="1" dirty="0">
                <a:latin typeface="楷体" panose="02010609060101010101" charset="-122"/>
                <a:ea typeface="楷体" panose="02010609060101010101" charset="-122"/>
                <a:cs typeface="楷体" panose="02010609060101010101" charset="-122"/>
              </a:rPr>
              <a:t>是基于 </a:t>
            </a:r>
            <a:r>
              <a:rPr lang="en-US" altLang="zh-CN" b="1" dirty="0">
                <a:latin typeface="楷体" panose="02010609060101010101" charset="-122"/>
                <a:ea typeface="楷体" panose="02010609060101010101" charset="-122"/>
                <a:cs typeface="楷体" panose="02010609060101010101" charset="-122"/>
              </a:rPr>
              <a:t>Proxy</a:t>
            </a:r>
            <a:r>
              <a:rPr lang="zh-CN" altLang="en-US" b="1" dirty="0">
                <a:latin typeface="楷体" panose="02010609060101010101" charset="-122"/>
                <a:ea typeface="楷体" panose="02010609060101010101" charset="-122"/>
                <a:cs typeface="楷体" panose="02010609060101010101" charset="-122"/>
              </a:rPr>
              <a:t>，它复写了 </a:t>
            </a:r>
            <a:r>
              <a:rPr lang="en-US" altLang="zh-CN" b="1" dirty="0">
                <a:latin typeface="楷体" panose="02010609060101010101" charset="-122"/>
                <a:ea typeface="楷体" panose="02010609060101010101" charset="-122"/>
                <a:cs typeface="楷体" panose="02010609060101010101" charset="-122"/>
              </a:rPr>
              <a:t>MySQL </a:t>
            </a:r>
            <a:r>
              <a:rPr lang="zh-CN" altLang="en-US" b="1" dirty="0">
                <a:latin typeface="楷体" panose="02010609060101010101" charset="-122"/>
                <a:ea typeface="楷体" panose="02010609060101010101" charset="-122"/>
                <a:cs typeface="楷体" panose="02010609060101010101" charset="-122"/>
              </a:rPr>
              <a:t>协议，将 </a:t>
            </a:r>
            <a:r>
              <a:rPr lang="en-US" altLang="zh-CN" b="1" dirty="0" err="1">
                <a:latin typeface="楷体" panose="02010609060101010101" charset="-122"/>
                <a:ea typeface="楷体" panose="02010609060101010101" charset="-122"/>
                <a:cs typeface="楷体" panose="02010609060101010101" charset="-122"/>
              </a:rPr>
              <a:t>Mycat</a:t>
            </a:r>
            <a:r>
              <a:rPr lang="en-US" altLang="zh-CN" b="1" dirty="0">
                <a:latin typeface="楷体" panose="02010609060101010101" charset="-122"/>
                <a:ea typeface="楷体" panose="02010609060101010101" charset="-122"/>
                <a:cs typeface="楷体" panose="02010609060101010101" charset="-122"/>
              </a:rPr>
              <a:t> Server </a:t>
            </a:r>
            <a:r>
              <a:rPr lang="zh-CN" altLang="en-US" b="1" dirty="0">
                <a:latin typeface="楷体" panose="02010609060101010101" charset="-122"/>
                <a:ea typeface="楷体" panose="02010609060101010101" charset="-122"/>
                <a:cs typeface="楷体" panose="02010609060101010101" charset="-122"/>
              </a:rPr>
              <a:t>伪装成一个 </a:t>
            </a:r>
            <a:r>
              <a:rPr lang="en-US" altLang="zh-CN" b="1" dirty="0">
                <a:latin typeface="楷体" panose="02010609060101010101" charset="-122"/>
                <a:ea typeface="楷体" panose="02010609060101010101" charset="-122"/>
                <a:cs typeface="楷体" panose="02010609060101010101" charset="-122"/>
              </a:rPr>
              <a:t>MySQL </a:t>
            </a:r>
            <a:r>
              <a:rPr lang="zh-CN" altLang="en-US" b="1" dirty="0">
                <a:latin typeface="楷体" panose="02010609060101010101" charset="-122"/>
                <a:ea typeface="楷体" panose="02010609060101010101" charset="-122"/>
                <a:cs typeface="楷体" panose="02010609060101010101" charset="-122"/>
              </a:rPr>
              <a:t>数据库，而 </a:t>
            </a:r>
            <a:r>
              <a:rPr lang="en-US" altLang="zh-CN" b="1" dirty="0" err="1">
                <a:latin typeface="楷体" panose="02010609060101010101" charset="-122"/>
                <a:ea typeface="楷体" panose="02010609060101010101" charset="-122"/>
                <a:cs typeface="楷体" panose="02010609060101010101" charset="-122"/>
              </a:rPr>
              <a:t>Sharding</a:t>
            </a:r>
            <a:r>
              <a:rPr lang="en-US" altLang="zh-CN" b="1" dirty="0">
                <a:latin typeface="楷体" panose="02010609060101010101" charset="-122"/>
                <a:ea typeface="楷体" panose="02010609060101010101" charset="-122"/>
                <a:cs typeface="楷体" panose="02010609060101010101" charset="-122"/>
              </a:rPr>
              <a:t>-JDBC </a:t>
            </a:r>
            <a:r>
              <a:rPr lang="zh-CN" altLang="en-US" b="1" dirty="0">
                <a:latin typeface="楷体" panose="02010609060101010101" charset="-122"/>
                <a:ea typeface="楷体" panose="02010609060101010101" charset="-122"/>
                <a:cs typeface="楷体" panose="02010609060101010101" charset="-122"/>
              </a:rPr>
              <a:t>是基于 </a:t>
            </a:r>
            <a:r>
              <a:rPr lang="en-US" altLang="zh-CN" b="1" dirty="0">
                <a:latin typeface="楷体" panose="02010609060101010101" charset="-122"/>
                <a:ea typeface="楷体" panose="02010609060101010101" charset="-122"/>
                <a:cs typeface="楷体" panose="02010609060101010101" charset="-122"/>
              </a:rPr>
              <a:t>JDBC </a:t>
            </a:r>
            <a:r>
              <a:rPr lang="zh-CN" altLang="en-US" b="1" dirty="0">
                <a:latin typeface="楷体" panose="02010609060101010101" charset="-122"/>
                <a:ea typeface="楷体" panose="02010609060101010101" charset="-122"/>
                <a:cs typeface="楷体" panose="02010609060101010101" charset="-122"/>
              </a:rPr>
              <a:t>的扩展，是以 </a:t>
            </a:r>
            <a:r>
              <a:rPr lang="en-US" altLang="zh-CN" b="1" dirty="0">
                <a:latin typeface="楷体" panose="02010609060101010101" charset="-122"/>
                <a:ea typeface="楷体" panose="02010609060101010101" charset="-122"/>
                <a:cs typeface="楷体" panose="02010609060101010101" charset="-122"/>
              </a:rPr>
              <a:t>jar </a:t>
            </a:r>
            <a:r>
              <a:rPr lang="zh-CN" altLang="en-US" b="1" dirty="0">
                <a:latin typeface="楷体" panose="02010609060101010101" charset="-122"/>
                <a:ea typeface="楷体" panose="02010609060101010101" charset="-122"/>
                <a:cs typeface="楷体" panose="02010609060101010101" charset="-122"/>
              </a:rPr>
              <a:t>包的形式提供轻量级服务的</a:t>
            </a:r>
            <a:r>
              <a:rPr lang="zh-CN" altLang="en-US" b="1" dirty="0" smtClean="0">
                <a:latin typeface="楷体" panose="02010609060101010101" charset="-122"/>
                <a:ea typeface="楷体" panose="02010609060101010101" charset="-122"/>
                <a:cs typeface="楷体" panose="02010609060101010101" charset="-122"/>
              </a:rPr>
              <a:t>。</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endParaRPr lang="en-US" altLang="zh-CN"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zh-CN" altLang="en-US" b="1" dirty="0" smtClean="0">
                <a:latin typeface="楷体" panose="02010609060101010101" charset="-122"/>
                <a:ea typeface="楷体" panose="02010609060101010101" charset="-122"/>
                <a:cs typeface="楷体" panose="02010609060101010101" charset="-122"/>
              </a:rPr>
              <a:t>这也就是之前在微服务中学习的</a:t>
            </a:r>
            <a:r>
              <a:rPr lang="en-US" altLang="zh-CN" b="1" dirty="0" err="1" smtClean="0">
                <a:latin typeface="楷体" panose="02010609060101010101" charset="-122"/>
                <a:ea typeface="楷体" panose="02010609060101010101" charset="-122"/>
                <a:cs typeface="楷体" panose="02010609060101010101" charset="-122"/>
              </a:rPr>
              <a:t>SpringCloud</a:t>
            </a:r>
            <a:r>
              <a:rPr lang="zh-CN" altLang="en-US" b="1" dirty="0">
                <a:latin typeface="楷体" panose="02010609060101010101" charset="-122"/>
                <a:ea typeface="楷体" panose="02010609060101010101" charset="-122"/>
                <a:cs typeface="楷体" panose="02010609060101010101" charset="-122"/>
              </a:rPr>
              <a:t> </a:t>
            </a:r>
            <a:r>
              <a:rPr lang="en-US" altLang="zh-CN" b="1" dirty="0" smtClean="0">
                <a:latin typeface="楷体" panose="02010609060101010101" charset="-122"/>
                <a:ea typeface="楷体" panose="02010609060101010101" charset="-122"/>
                <a:cs typeface="楷体" panose="02010609060101010101" charset="-122"/>
              </a:rPr>
              <a:t>Ribbon</a:t>
            </a:r>
            <a:r>
              <a:rPr lang="zh-CN" altLang="en-US" b="1" dirty="0" smtClean="0">
                <a:latin typeface="楷体" panose="02010609060101010101" charset="-122"/>
                <a:ea typeface="楷体" panose="02010609060101010101" charset="-122"/>
                <a:cs typeface="楷体" panose="02010609060101010101" charset="-122"/>
              </a:rPr>
              <a:t>与</a:t>
            </a:r>
            <a:r>
              <a:rPr lang="en-US" altLang="zh-CN" b="1" dirty="0" smtClean="0">
                <a:latin typeface="楷体" panose="02010609060101010101" charset="-122"/>
                <a:ea typeface="楷体" panose="02010609060101010101" charset="-122"/>
                <a:cs typeface="楷体" panose="02010609060101010101" charset="-122"/>
              </a:rPr>
              <a:t>Nginx</a:t>
            </a:r>
            <a:r>
              <a:rPr lang="zh-CN" altLang="en-US" b="1" dirty="0" smtClean="0">
                <a:latin typeface="楷体" panose="02010609060101010101" charset="-122"/>
                <a:ea typeface="楷体" panose="02010609060101010101" charset="-122"/>
                <a:cs typeface="楷体" panose="02010609060101010101" charset="-122"/>
              </a:rPr>
              <a:t>实现负载均衡区别。</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r>
              <a:rPr lang="zh-CN" altLang="en-US" b="1" dirty="0" smtClean="0">
                <a:solidFill>
                  <a:srgbClr val="FF0000"/>
                </a:solidFill>
                <a:latin typeface="楷体" panose="02010609060101010101" charset="-122"/>
                <a:ea typeface="楷体" panose="02010609060101010101" charset="-122"/>
                <a:cs typeface="楷体" panose="02010609060101010101" charset="-122"/>
              </a:rPr>
              <a:t>画图演示 </a:t>
            </a:r>
            <a:r>
              <a:rPr lang="en-US" altLang="zh-CN" b="1" dirty="0" smtClean="0">
                <a:solidFill>
                  <a:srgbClr val="FF0000"/>
                </a:solidFill>
                <a:latin typeface="楷体" panose="02010609060101010101" charset="-122"/>
                <a:ea typeface="楷体" panose="02010609060101010101" charset="-122"/>
                <a:cs typeface="楷体" panose="02010609060101010101" charset="-122"/>
              </a:rPr>
              <a:t>user_0 user_1</a:t>
            </a:r>
          </a:p>
          <a:p>
            <a:pPr>
              <a:lnSpc>
                <a:spcPct val="120000"/>
              </a:lnSpc>
            </a:pP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endParaRPr lang="en-US" altLang="zh-CN" sz="2000" b="1" dirty="0">
              <a:latin typeface="楷体" panose="02010609060101010101" charset="-122"/>
              <a:ea typeface="楷体" panose="02010609060101010101" charset="-122"/>
              <a:cs typeface="楷体" panose="02010609060101010101" charset="-122"/>
            </a:endParaRPr>
          </a:p>
          <a:p>
            <a:pPr>
              <a:lnSpc>
                <a:spcPct val="120000"/>
              </a:lnSpc>
            </a:pPr>
            <a:endParaRPr lang="en-US" altLang="zh-CN"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en-US" altLang="zh-CN" b="1" dirty="0" smtClean="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Tree>
    <p:extLst>
      <p:ext uri="{BB962C8B-B14F-4D97-AF65-F5344CB8AC3E}">
        <p14:creationId xmlns:p14="http://schemas.microsoft.com/office/powerpoint/2010/main" val="40952431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370702" y="742176"/>
            <a:ext cx="11532973" cy="4930581"/>
          </a:xfrm>
          <a:prstGeom prst="rect">
            <a:avLst/>
          </a:prstGeom>
          <a:noFill/>
        </p:spPr>
        <p:txBody>
          <a:bodyPr wrap="square" rtlCol="0">
            <a:spAutoFit/>
          </a:bodyPr>
          <a:lstStyle/>
          <a:p>
            <a:pPr>
              <a:lnSpc>
                <a:spcPct val="120000"/>
              </a:lnSpc>
            </a:pPr>
            <a:r>
              <a:rPr lang="en-US" altLang="zh-CN" sz="2400" b="1" dirty="0" err="1" smtClean="0">
                <a:latin typeface="楷体" panose="02010609060101010101" charset="-122"/>
                <a:ea typeface="楷体" panose="02010609060101010101" charset="-122"/>
                <a:cs typeface="楷体" panose="02010609060101010101" charset="-122"/>
              </a:rPr>
              <a:t>Sharding-Jdbc</a:t>
            </a:r>
            <a:r>
              <a:rPr lang="zh-CN" altLang="en-US" sz="2400" b="1" dirty="0" smtClean="0">
                <a:latin typeface="楷体" panose="02010609060101010101" charset="-122"/>
                <a:ea typeface="楷体" panose="02010609060101010101" charset="-122"/>
                <a:cs typeface="楷体" panose="02010609060101010101" charset="-122"/>
              </a:rPr>
              <a:t>实现读写分离</a:t>
            </a:r>
            <a:endParaRPr lang="en-US" altLang="zh-CN" sz="2400" b="1" dirty="0" smtClean="0">
              <a:latin typeface="楷体" panose="02010609060101010101" charset="-122"/>
              <a:ea typeface="楷体" panose="02010609060101010101" charset="-122"/>
              <a:cs typeface="楷体" panose="02010609060101010101" charset="-122"/>
            </a:endParaRPr>
          </a:p>
          <a:p>
            <a:pPr>
              <a:lnSpc>
                <a:spcPct val="120000"/>
              </a:lnSpc>
            </a:pP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r>
              <a:rPr lang="en-US" altLang="zh-CN" b="1" dirty="0" err="1" smtClean="0">
                <a:latin typeface="楷体" panose="02010609060101010101" charset="-122"/>
                <a:ea typeface="楷体" panose="02010609060101010101" charset="-122"/>
                <a:cs typeface="楷体" panose="02010609060101010101" charset="-122"/>
              </a:rPr>
              <a:t>Sharding-Jdbc</a:t>
            </a:r>
            <a:r>
              <a:rPr lang="zh-CN" altLang="en-US" b="1" dirty="0" smtClean="0">
                <a:latin typeface="楷体" panose="02010609060101010101" charset="-122"/>
                <a:ea typeface="楷体" panose="02010609060101010101" charset="-122"/>
                <a:cs typeface="楷体" panose="02010609060101010101" charset="-122"/>
              </a:rPr>
              <a:t>实现读写分离原理，非常容易。只需要在项目中集成主和从的数据源</a:t>
            </a:r>
            <a:r>
              <a:rPr lang="en-US" altLang="zh-CN" b="1" dirty="0" smtClean="0">
                <a:latin typeface="楷体" panose="02010609060101010101" charset="-122"/>
                <a:ea typeface="楷体" panose="02010609060101010101" charset="-122"/>
                <a:cs typeface="楷体" panose="02010609060101010101" charset="-122"/>
              </a:rPr>
              <a:t>,</a:t>
            </a:r>
            <a:r>
              <a:rPr lang="en-US" altLang="zh-CN" b="1" dirty="0" err="1" smtClean="0">
                <a:latin typeface="楷体" panose="02010609060101010101" charset="-122"/>
                <a:ea typeface="楷体" panose="02010609060101010101" charset="-122"/>
                <a:cs typeface="楷体" panose="02010609060101010101" charset="-122"/>
              </a:rPr>
              <a:t>Sharding-Jdbc</a:t>
            </a:r>
            <a:r>
              <a:rPr lang="zh-CN" altLang="en-US" b="1" dirty="0" smtClean="0">
                <a:latin typeface="楷体" panose="02010609060101010101" charset="-122"/>
                <a:ea typeface="楷体" panose="02010609060101010101" charset="-122"/>
                <a:cs typeface="楷体" panose="02010609060101010101" charset="-122"/>
              </a:rPr>
              <a:t>自动根据</a:t>
            </a:r>
            <a:r>
              <a:rPr lang="en-US" altLang="zh-CN" b="1" dirty="0" smtClean="0">
                <a:latin typeface="楷体" panose="02010609060101010101" charset="-122"/>
                <a:ea typeface="楷体" panose="02010609060101010101" charset="-122"/>
                <a:cs typeface="楷体" panose="02010609060101010101" charset="-122"/>
              </a:rPr>
              <a:t>DML</a:t>
            </a:r>
            <a:r>
              <a:rPr lang="zh-CN" altLang="en-US" b="1" dirty="0" smtClean="0">
                <a:latin typeface="楷体" panose="02010609060101010101" charset="-122"/>
                <a:ea typeface="楷体" panose="02010609060101010101" charset="-122"/>
                <a:cs typeface="楷体" panose="02010609060101010101" charset="-122"/>
              </a:rPr>
              <a:t>和</a:t>
            </a:r>
            <a:r>
              <a:rPr lang="en-US" altLang="zh-CN" b="1" dirty="0" smtClean="0">
                <a:latin typeface="楷体" panose="02010609060101010101" charset="-122"/>
                <a:ea typeface="楷体" panose="02010609060101010101" charset="-122"/>
                <a:cs typeface="楷体" panose="02010609060101010101" charset="-122"/>
              </a:rPr>
              <a:t>DQL </a:t>
            </a:r>
            <a:r>
              <a:rPr lang="zh-CN" altLang="en-US" b="1" dirty="0" smtClean="0">
                <a:latin typeface="楷体" panose="02010609060101010101" charset="-122"/>
                <a:ea typeface="楷体" panose="02010609060101010101" charset="-122"/>
                <a:cs typeface="楷体" panose="02010609060101010101" charset="-122"/>
              </a:rPr>
              <a:t>语句类型连接主或者从数据源。</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endParaRPr lang="en-US" altLang="zh-CN" b="1" dirty="0">
              <a:latin typeface="楷体" panose="02010609060101010101" charset="-122"/>
              <a:ea typeface="楷体" panose="02010609060101010101" charset="-122"/>
              <a:cs typeface="楷体" panose="02010609060101010101" charset="-122"/>
            </a:endParaRPr>
          </a:p>
          <a:p>
            <a:pPr>
              <a:lnSpc>
                <a:spcPct val="120000"/>
              </a:lnSpc>
            </a:pPr>
            <a:r>
              <a:rPr lang="zh-CN" altLang="en-US" b="1" dirty="0" smtClean="0">
                <a:latin typeface="楷体" panose="02010609060101010101" charset="-122"/>
                <a:ea typeface="楷体" panose="02010609060101010101" charset="-122"/>
                <a:cs typeface="楷体" panose="02010609060101010101" charset="-122"/>
              </a:rPr>
              <a:t>注意：</a:t>
            </a:r>
            <a:r>
              <a:rPr lang="en-US" altLang="zh-CN" b="1" dirty="0">
                <a:latin typeface="楷体" panose="02010609060101010101" charset="-122"/>
                <a:ea typeface="楷体" panose="02010609060101010101" charset="-122"/>
                <a:cs typeface="楷体" panose="02010609060101010101" charset="-122"/>
              </a:rPr>
              <a:t> </a:t>
            </a:r>
            <a:r>
              <a:rPr lang="en-US" altLang="zh-CN" b="1" dirty="0" err="1" smtClean="0">
                <a:latin typeface="楷体" panose="02010609060101010101" charset="-122"/>
                <a:ea typeface="楷体" panose="02010609060101010101" charset="-122"/>
                <a:cs typeface="楷体" panose="02010609060101010101" charset="-122"/>
              </a:rPr>
              <a:t>Sharding-Jdbc</a:t>
            </a:r>
            <a:r>
              <a:rPr lang="zh-CN" altLang="en-US" b="1" dirty="0" smtClean="0">
                <a:latin typeface="楷体" panose="02010609060101010101" charset="-122"/>
                <a:ea typeface="楷体" panose="02010609060101010101" charset="-122"/>
                <a:cs typeface="楷体" panose="02010609060101010101" charset="-122"/>
              </a:rPr>
              <a:t>只是实现连接主或者从数据源，不会实现主从复制功能，需要自己配置数据库自带主从复制方式。</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r>
              <a:rPr lang="zh-CN" altLang="en-US" sz="2000" b="1" dirty="0" smtClean="0">
                <a:solidFill>
                  <a:srgbClr val="FF0000"/>
                </a:solidFill>
                <a:latin typeface="楷体" panose="02010609060101010101" pitchFamily="49" charset="-122"/>
                <a:ea typeface="楷体" panose="02010609060101010101" pitchFamily="49" charset="-122"/>
                <a:cs typeface="楷体" panose="02010609060101010101" charset="-122"/>
              </a:rPr>
              <a:t>查看</a:t>
            </a:r>
            <a:r>
              <a:rPr lang="en-US" altLang="zh-CN" sz="2000" dirty="0" err="1">
                <a:solidFill>
                  <a:srgbClr val="FF0000"/>
                </a:solidFill>
                <a:latin typeface="楷体" panose="02010609060101010101" pitchFamily="49" charset="-122"/>
                <a:ea typeface="楷体" panose="02010609060101010101" pitchFamily="49" charset="-122"/>
              </a:rPr>
              <a:t>MasterSlaveDataSource</a:t>
            </a:r>
            <a:r>
              <a:rPr lang="zh-CN" altLang="en-US" sz="2000" dirty="0">
                <a:solidFill>
                  <a:srgbClr val="FF0000"/>
                </a:solidFill>
                <a:latin typeface="楷体" panose="02010609060101010101" pitchFamily="49" charset="-122"/>
                <a:ea typeface="楷体" panose="02010609060101010101" pitchFamily="49" charset="-122"/>
              </a:rPr>
              <a:t>即可查看该</a:t>
            </a:r>
            <a:r>
              <a:rPr lang="zh-CN" altLang="en-US" sz="2000" dirty="0" smtClean="0">
                <a:solidFill>
                  <a:srgbClr val="FF0000"/>
                </a:solidFill>
                <a:latin typeface="楷体" panose="02010609060101010101" pitchFamily="49" charset="-122"/>
                <a:ea typeface="楷体" panose="02010609060101010101" pitchFamily="49" charset="-122"/>
              </a:rPr>
              <a:t>类</a:t>
            </a:r>
            <a:r>
              <a:rPr lang="en-US" altLang="zh-CN" sz="2000" dirty="0" err="1" smtClean="0">
                <a:solidFill>
                  <a:srgbClr val="FF0000"/>
                </a:solidFill>
                <a:latin typeface="楷体" panose="02010609060101010101" pitchFamily="49" charset="-122"/>
                <a:ea typeface="楷体" panose="02010609060101010101" pitchFamily="49" charset="-122"/>
              </a:rPr>
              <a:t>getDataSource</a:t>
            </a:r>
            <a:r>
              <a:rPr lang="zh-CN" altLang="en-US" sz="2000" dirty="0" smtClean="0">
                <a:solidFill>
                  <a:srgbClr val="FF0000"/>
                </a:solidFill>
                <a:latin typeface="楷体" panose="02010609060101010101" pitchFamily="49" charset="-122"/>
                <a:ea typeface="楷体" panose="02010609060101010101" pitchFamily="49" charset="-122"/>
              </a:rPr>
              <a:t>方法获取当前数据源名称</a:t>
            </a:r>
            <a:endParaRPr lang="en-US" altLang="zh-CN" sz="2000" dirty="0" smtClean="0">
              <a:solidFill>
                <a:srgbClr val="FF0000"/>
              </a:solidFill>
              <a:latin typeface="楷体" panose="02010609060101010101" pitchFamily="49" charset="-122"/>
              <a:ea typeface="楷体" panose="02010609060101010101" pitchFamily="49" charset="-122"/>
            </a:endParaRPr>
          </a:p>
          <a:p>
            <a:pPr>
              <a:lnSpc>
                <a:spcPct val="120000"/>
              </a:lnSpc>
            </a:pPr>
            <a:endParaRPr lang="en-US" altLang="zh-CN" sz="2000" b="1" dirty="0">
              <a:solidFill>
                <a:srgbClr val="FF0000"/>
              </a:solidFill>
              <a:latin typeface="楷体" panose="02010609060101010101" pitchFamily="49" charset="-122"/>
              <a:ea typeface="楷体" panose="02010609060101010101" pitchFamily="49" charset="-122"/>
              <a:cs typeface="楷体" panose="02010609060101010101" charset="-122"/>
            </a:endParaRPr>
          </a:p>
          <a:p>
            <a:pPr>
              <a:lnSpc>
                <a:spcPct val="120000"/>
              </a:lnSpc>
            </a:pPr>
            <a:r>
              <a:rPr lang="en-US" altLang="zh-CN" b="1" dirty="0" smtClean="0">
                <a:solidFill>
                  <a:schemeClr val="tx1"/>
                </a:solidFill>
                <a:latin typeface="楷体" panose="02010609060101010101" pitchFamily="49" charset="-122"/>
                <a:ea typeface="楷体" panose="02010609060101010101" pitchFamily="49" charset="-122"/>
                <a:cs typeface="楷体" panose="02010609060101010101" charset="-122"/>
              </a:rPr>
              <a:t>DML</a:t>
            </a:r>
            <a:r>
              <a:rPr lang="zh-CN" altLang="en-US" b="1" dirty="0" smtClean="0">
                <a:latin typeface="楷体" panose="02010609060101010101" pitchFamily="49" charset="-122"/>
                <a:ea typeface="楷体" panose="02010609060101010101" pitchFamily="49" charset="-122"/>
                <a:cs typeface="楷体" panose="02010609060101010101" charset="-122"/>
              </a:rPr>
              <a:t>：</a:t>
            </a:r>
            <a:r>
              <a:rPr lang="zh-CN" altLang="en-US" b="1" dirty="0">
                <a:latin typeface="楷体" panose="02010609060101010101" pitchFamily="49" charset="-122"/>
                <a:ea typeface="楷体" panose="02010609060101010101" pitchFamily="49" charset="-122"/>
              </a:rPr>
              <a:t>数据查询语言</a:t>
            </a:r>
            <a:r>
              <a:rPr lang="en-US" altLang="zh-CN" b="1" dirty="0">
                <a:latin typeface="楷体" panose="02010609060101010101" pitchFamily="49" charset="-122"/>
                <a:ea typeface="楷体" panose="02010609060101010101" pitchFamily="49" charset="-122"/>
              </a:rPr>
              <a:t>DQL</a:t>
            </a:r>
            <a:r>
              <a:rPr lang="zh-CN" altLang="en-US" b="1" dirty="0">
                <a:latin typeface="楷体" panose="02010609060101010101" pitchFamily="49" charset="-122"/>
                <a:ea typeface="楷体" panose="02010609060101010101" pitchFamily="49" charset="-122"/>
              </a:rPr>
              <a:t>基本结构是由</a:t>
            </a:r>
            <a:r>
              <a:rPr lang="en-US" altLang="zh-CN" b="1" dirty="0">
                <a:latin typeface="楷体" panose="02010609060101010101" pitchFamily="49" charset="-122"/>
                <a:ea typeface="楷体" panose="02010609060101010101" pitchFamily="49" charset="-122"/>
              </a:rPr>
              <a:t>SELECT</a:t>
            </a:r>
            <a:r>
              <a:rPr lang="zh-CN" altLang="en-US" b="1" dirty="0">
                <a:latin typeface="楷体" panose="02010609060101010101" pitchFamily="49" charset="-122"/>
                <a:ea typeface="楷体" panose="02010609060101010101" pitchFamily="49" charset="-122"/>
              </a:rPr>
              <a:t>子句，</a:t>
            </a:r>
            <a:r>
              <a:rPr lang="en-US" altLang="zh-CN" b="1" dirty="0">
                <a:latin typeface="楷体" panose="02010609060101010101" pitchFamily="49" charset="-122"/>
                <a:ea typeface="楷体" panose="02010609060101010101" pitchFamily="49" charset="-122"/>
              </a:rPr>
              <a:t>FROM</a:t>
            </a:r>
            <a:r>
              <a:rPr lang="zh-CN" altLang="en-US" b="1" dirty="0">
                <a:latin typeface="楷体" panose="02010609060101010101" pitchFamily="49" charset="-122"/>
                <a:ea typeface="楷体" panose="02010609060101010101" pitchFamily="49" charset="-122"/>
              </a:rPr>
              <a:t>子句，</a:t>
            </a:r>
            <a:r>
              <a:rPr lang="en-US" altLang="zh-CN" b="1" dirty="0">
                <a:latin typeface="楷体" panose="02010609060101010101" pitchFamily="49" charset="-122"/>
                <a:ea typeface="楷体" panose="02010609060101010101" pitchFamily="49" charset="-122"/>
              </a:rPr>
              <a:t>WHERE </a:t>
            </a:r>
            <a:r>
              <a:rPr lang="zh-CN" altLang="en-US" b="1" dirty="0">
                <a:latin typeface="楷体" panose="02010609060101010101" pitchFamily="49" charset="-122"/>
                <a:ea typeface="楷体" panose="02010609060101010101" pitchFamily="49" charset="-122"/>
              </a:rPr>
              <a:t>子句组成的查询块： </a:t>
            </a:r>
            <a:r>
              <a:rPr lang="en-US" altLang="zh-CN" b="1" dirty="0">
                <a:latin typeface="楷体" panose="02010609060101010101" pitchFamily="49" charset="-122"/>
                <a:ea typeface="楷体" panose="02010609060101010101" pitchFamily="49" charset="-122"/>
              </a:rPr>
              <a:t>SELECT &lt;</a:t>
            </a:r>
            <a:r>
              <a:rPr lang="zh-CN" altLang="en-US" b="1" dirty="0">
                <a:latin typeface="楷体" panose="02010609060101010101" pitchFamily="49" charset="-122"/>
                <a:ea typeface="楷体" panose="02010609060101010101" pitchFamily="49" charset="-122"/>
              </a:rPr>
              <a:t>字段名表</a:t>
            </a:r>
            <a:r>
              <a:rPr lang="en-US" altLang="zh-CN" b="1" dirty="0">
                <a:latin typeface="楷体" panose="02010609060101010101" pitchFamily="49" charset="-122"/>
                <a:ea typeface="楷体" panose="02010609060101010101" pitchFamily="49" charset="-122"/>
              </a:rPr>
              <a:t>&gt; FROM &lt;</a:t>
            </a:r>
            <a:r>
              <a:rPr lang="zh-CN" altLang="en-US" b="1" dirty="0">
                <a:latin typeface="楷体" panose="02010609060101010101" pitchFamily="49" charset="-122"/>
                <a:ea typeface="楷体" panose="02010609060101010101" pitchFamily="49" charset="-122"/>
              </a:rPr>
              <a:t>表或视图名</a:t>
            </a:r>
            <a:r>
              <a:rPr lang="en-US" altLang="zh-CN" b="1" dirty="0">
                <a:latin typeface="楷体" panose="02010609060101010101" pitchFamily="49" charset="-122"/>
                <a:ea typeface="楷体" panose="02010609060101010101" pitchFamily="49" charset="-122"/>
              </a:rPr>
              <a:t>&gt; WHERE &lt;</a:t>
            </a:r>
            <a:r>
              <a:rPr lang="zh-CN" altLang="en-US" b="1" dirty="0">
                <a:latin typeface="楷体" panose="02010609060101010101" pitchFamily="49" charset="-122"/>
                <a:ea typeface="楷体" panose="02010609060101010101" pitchFamily="49" charset="-122"/>
              </a:rPr>
              <a:t>查询条件</a:t>
            </a:r>
            <a:r>
              <a:rPr lang="en-US" altLang="zh-CN" b="1" dirty="0">
                <a:latin typeface="楷体" panose="02010609060101010101" pitchFamily="49" charset="-122"/>
                <a:ea typeface="楷体" panose="02010609060101010101" pitchFamily="49" charset="-122"/>
              </a:rPr>
              <a:t>&gt;</a:t>
            </a:r>
            <a:endParaRPr lang="en-US" altLang="zh-CN" b="1" dirty="0" smtClean="0">
              <a:latin typeface="楷体" panose="02010609060101010101" pitchFamily="49" charset="-122"/>
              <a:ea typeface="楷体" panose="02010609060101010101" pitchFamily="49" charset="-122"/>
              <a:cs typeface="楷体" panose="02010609060101010101" charset="-122"/>
            </a:endParaRPr>
          </a:p>
          <a:p>
            <a:pPr>
              <a:lnSpc>
                <a:spcPct val="120000"/>
              </a:lnSpc>
            </a:pPr>
            <a:r>
              <a:rPr lang="en-US" altLang="zh-CN" b="1" dirty="0" smtClean="0">
                <a:solidFill>
                  <a:schemeClr val="tx1"/>
                </a:solidFill>
                <a:latin typeface="楷体" panose="02010609060101010101" pitchFamily="49" charset="-122"/>
                <a:ea typeface="楷体" panose="02010609060101010101" pitchFamily="49" charset="-122"/>
                <a:cs typeface="楷体" panose="02010609060101010101" charset="-122"/>
              </a:rPr>
              <a:t>DQL：</a:t>
            </a:r>
            <a:r>
              <a:rPr lang="zh-CN" altLang="en-US" b="1" dirty="0">
                <a:latin typeface="楷体" panose="02010609060101010101" pitchFamily="49" charset="-122"/>
                <a:ea typeface="楷体" panose="02010609060101010101" pitchFamily="49" charset="-122"/>
              </a:rPr>
              <a:t>数据操纵语言</a:t>
            </a:r>
            <a:r>
              <a:rPr lang="en-US" altLang="zh-CN" b="1" dirty="0">
                <a:latin typeface="楷体" panose="02010609060101010101" pitchFamily="49" charset="-122"/>
                <a:ea typeface="楷体" panose="02010609060101010101" pitchFamily="49" charset="-122"/>
              </a:rPr>
              <a:t>DML</a:t>
            </a:r>
            <a:r>
              <a:rPr lang="zh-CN" altLang="en-US" b="1" dirty="0">
                <a:latin typeface="楷体" panose="02010609060101010101" pitchFamily="49" charset="-122"/>
                <a:ea typeface="楷体" panose="02010609060101010101" pitchFamily="49" charset="-122"/>
              </a:rPr>
              <a:t>主要有三种形式： </a:t>
            </a:r>
            <a:r>
              <a:rPr lang="en-US" altLang="zh-CN" b="1" dirty="0">
                <a:latin typeface="楷体" panose="02010609060101010101" pitchFamily="49" charset="-122"/>
                <a:ea typeface="楷体" panose="02010609060101010101" pitchFamily="49" charset="-122"/>
              </a:rPr>
              <a:t>1) </a:t>
            </a:r>
            <a:r>
              <a:rPr lang="zh-CN" altLang="en-US" b="1" dirty="0">
                <a:latin typeface="楷体" panose="02010609060101010101" pitchFamily="49" charset="-122"/>
                <a:ea typeface="楷体" panose="02010609060101010101" pitchFamily="49" charset="-122"/>
              </a:rPr>
              <a:t>插入：</a:t>
            </a:r>
            <a:r>
              <a:rPr lang="en-US" altLang="zh-CN" b="1" dirty="0">
                <a:latin typeface="楷体" panose="02010609060101010101" pitchFamily="49" charset="-122"/>
                <a:ea typeface="楷体" panose="02010609060101010101" pitchFamily="49" charset="-122"/>
              </a:rPr>
              <a:t>INSERT 2) </a:t>
            </a:r>
            <a:r>
              <a:rPr lang="zh-CN" altLang="en-US" b="1" dirty="0">
                <a:latin typeface="楷体" panose="02010609060101010101" pitchFamily="49" charset="-122"/>
                <a:ea typeface="楷体" panose="02010609060101010101" pitchFamily="49" charset="-122"/>
              </a:rPr>
              <a:t>更新：</a:t>
            </a:r>
            <a:r>
              <a:rPr lang="en-US" altLang="zh-CN" b="1" dirty="0">
                <a:latin typeface="楷体" panose="02010609060101010101" pitchFamily="49" charset="-122"/>
                <a:ea typeface="楷体" panose="02010609060101010101" pitchFamily="49" charset="-122"/>
              </a:rPr>
              <a:t>UPDATE 3) </a:t>
            </a:r>
            <a:r>
              <a:rPr lang="zh-CN" altLang="en-US" b="1" dirty="0">
                <a:latin typeface="楷体" panose="02010609060101010101" pitchFamily="49" charset="-122"/>
                <a:ea typeface="楷体" panose="02010609060101010101" pitchFamily="49" charset="-122"/>
              </a:rPr>
              <a:t>删除：</a:t>
            </a:r>
            <a:r>
              <a:rPr lang="en-US" altLang="zh-CN" b="1" dirty="0">
                <a:latin typeface="楷体" panose="02010609060101010101" pitchFamily="49" charset="-122"/>
                <a:ea typeface="楷体" panose="02010609060101010101" pitchFamily="49" charset="-122"/>
              </a:rPr>
              <a:t>DELETE</a:t>
            </a:r>
            <a:endParaRPr lang="en-US" altLang="zh-CN" b="1" dirty="0">
              <a:solidFill>
                <a:schemeClr val="tx1"/>
              </a:solidFill>
              <a:latin typeface="楷体" panose="02010609060101010101" pitchFamily="49" charset="-122"/>
              <a:ea typeface="楷体" panose="02010609060101010101" pitchFamily="49" charset="-122"/>
              <a:cs typeface="楷体" panose="02010609060101010101" charset="-122"/>
            </a:endParaRPr>
          </a:p>
          <a:p>
            <a:pPr>
              <a:lnSpc>
                <a:spcPct val="120000"/>
              </a:lnSpc>
            </a:pPr>
            <a:endParaRPr lang="en-US" altLang="zh-CN" b="1" dirty="0" smtClean="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Tree>
    <p:extLst>
      <p:ext uri="{BB962C8B-B14F-4D97-AF65-F5344CB8AC3E}">
        <p14:creationId xmlns:p14="http://schemas.microsoft.com/office/powerpoint/2010/main" val="36096681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370702" y="742176"/>
            <a:ext cx="11532973" cy="5853910"/>
          </a:xfrm>
          <a:prstGeom prst="rect">
            <a:avLst/>
          </a:prstGeom>
          <a:noFill/>
        </p:spPr>
        <p:txBody>
          <a:bodyPr wrap="square" rtlCol="0">
            <a:spAutoFit/>
          </a:bodyPr>
          <a:lstStyle/>
          <a:p>
            <a:pPr>
              <a:lnSpc>
                <a:spcPct val="120000"/>
              </a:lnSpc>
            </a:pPr>
            <a:r>
              <a:rPr lang="en-US" altLang="zh-CN" sz="2400" b="1" dirty="0" err="1" smtClean="0">
                <a:latin typeface="楷体" panose="02010609060101010101" charset="-122"/>
                <a:ea typeface="楷体" panose="02010609060101010101" charset="-122"/>
                <a:cs typeface="楷体" panose="02010609060101010101" charset="-122"/>
              </a:rPr>
              <a:t>Sharding-Jdbc</a:t>
            </a:r>
            <a:r>
              <a:rPr lang="zh-CN" altLang="en-US" sz="2400" b="1" dirty="0">
                <a:latin typeface="楷体" panose="02010609060101010101" charset="-122"/>
                <a:ea typeface="楷体" panose="02010609060101010101" charset="-122"/>
                <a:cs typeface="楷体" panose="02010609060101010101" charset="-122"/>
              </a:rPr>
              <a:t>分</a:t>
            </a:r>
            <a:r>
              <a:rPr lang="zh-CN" altLang="en-US" sz="2400" b="1" dirty="0" smtClean="0">
                <a:latin typeface="楷体" panose="02010609060101010101" charset="-122"/>
                <a:ea typeface="楷体" panose="02010609060101010101" charset="-122"/>
                <a:cs typeface="楷体" panose="02010609060101010101" charset="-122"/>
              </a:rPr>
              <a:t>表分库</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r>
              <a:rPr lang="en-US" altLang="zh-CN" b="1" dirty="0" err="1">
                <a:latin typeface="楷体" panose="02010609060101010101" charset="-122"/>
                <a:ea typeface="楷体" panose="02010609060101010101" charset="-122"/>
                <a:cs typeface="楷体" panose="02010609060101010101" charset="-122"/>
              </a:rPr>
              <a:t>LogicTable</a:t>
            </a:r>
            <a:endParaRPr lang="en-US" altLang="zh-CN" b="1" dirty="0">
              <a:latin typeface="楷体" panose="02010609060101010101" charset="-122"/>
              <a:ea typeface="楷体" panose="02010609060101010101" charset="-122"/>
              <a:cs typeface="楷体" panose="02010609060101010101" charset="-122"/>
            </a:endParaRPr>
          </a:p>
          <a:p>
            <a:pPr>
              <a:lnSpc>
                <a:spcPct val="120000"/>
              </a:lnSpc>
            </a:pPr>
            <a:r>
              <a:rPr lang="zh-CN" altLang="en-US" sz="1600" b="1" dirty="0">
                <a:latin typeface="楷体" panose="02010609060101010101" charset="-122"/>
                <a:ea typeface="楷体" panose="02010609060101010101" charset="-122"/>
                <a:cs typeface="楷体" panose="02010609060101010101" charset="-122"/>
              </a:rPr>
              <a:t>数据分片的逻辑表，对于水平拆分的数据库</a:t>
            </a:r>
            <a:r>
              <a:rPr lang="en-US" altLang="zh-CN" sz="1600" b="1" dirty="0">
                <a:latin typeface="楷体" panose="02010609060101010101" charset="-122"/>
                <a:ea typeface="楷体" panose="02010609060101010101" charset="-122"/>
                <a:cs typeface="楷体" panose="02010609060101010101" charset="-122"/>
              </a:rPr>
              <a:t>(</a:t>
            </a:r>
            <a:r>
              <a:rPr lang="zh-CN" altLang="en-US" sz="1600" b="1" dirty="0">
                <a:latin typeface="楷体" panose="02010609060101010101" charset="-122"/>
                <a:ea typeface="楷体" panose="02010609060101010101" charset="-122"/>
                <a:cs typeface="楷体" panose="02010609060101010101" charset="-122"/>
              </a:rPr>
              <a:t>表</a:t>
            </a:r>
            <a:r>
              <a:rPr lang="en-US" altLang="zh-CN" sz="1600" b="1" dirty="0">
                <a:latin typeface="楷体" panose="02010609060101010101" charset="-122"/>
                <a:ea typeface="楷体" panose="02010609060101010101" charset="-122"/>
                <a:cs typeface="楷体" panose="02010609060101010101" charset="-122"/>
              </a:rPr>
              <a:t>)</a:t>
            </a:r>
            <a:r>
              <a:rPr lang="zh-CN" altLang="en-US" sz="1600" b="1" dirty="0">
                <a:latin typeface="楷体" panose="02010609060101010101" charset="-122"/>
                <a:ea typeface="楷体" panose="02010609060101010101" charset="-122"/>
                <a:cs typeface="楷体" panose="02010609060101010101" charset="-122"/>
              </a:rPr>
              <a:t>，同一类表的总称。</a:t>
            </a:r>
          </a:p>
          <a:p>
            <a:pPr>
              <a:lnSpc>
                <a:spcPct val="120000"/>
              </a:lnSpc>
            </a:pPr>
            <a:r>
              <a:rPr lang="zh-CN" altLang="en-US" sz="1600" b="1" dirty="0" smtClean="0">
                <a:latin typeface="楷体" panose="02010609060101010101" charset="-122"/>
                <a:ea typeface="楷体" panose="02010609060101010101" charset="-122"/>
                <a:cs typeface="楷体" panose="02010609060101010101" charset="-122"/>
              </a:rPr>
              <a:t>订单信息表</a:t>
            </a:r>
            <a:r>
              <a:rPr lang="zh-CN" altLang="en-US" sz="1600" b="1" dirty="0">
                <a:latin typeface="楷体" panose="02010609060101010101" charset="-122"/>
                <a:ea typeface="楷体" panose="02010609060101010101" charset="-122"/>
                <a:cs typeface="楷体" panose="02010609060101010101" charset="-122"/>
              </a:rPr>
              <a:t>拆分为</a:t>
            </a:r>
            <a:r>
              <a:rPr lang="en-US" altLang="zh-CN" sz="1600" b="1" dirty="0">
                <a:latin typeface="楷体" panose="02010609060101010101" charset="-122"/>
                <a:ea typeface="楷体" panose="02010609060101010101" charset="-122"/>
                <a:cs typeface="楷体" panose="02010609060101010101" charset="-122"/>
              </a:rPr>
              <a:t>2</a:t>
            </a:r>
            <a:r>
              <a:rPr lang="zh-CN" altLang="en-US" sz="1600" b="1" dirty="0">
                <a:latin typeface="楷体" panose="02010609060101010101" charset="-122"/>
                <a:ea typeface="楷体" panose="02010609060101010101" charset="-122"/>
                <a:cs typeface="楷体" panose="02010609060101010101" charset="-122"/>
              </a:rPr>
              <a:t>张表</a:t>
            </a:r>
            <a:r>
              <a:rPr lang="en-US" altLang="zh-CN" sz="1600" b="1" dirty="0">
                <a:latin typeface="楷体" panose="02010609060101010101" charset="-122"/>
                <a:ea typeface="楷体" panose="02010609060101010101" charset="-122"/>
                <a:cs typeface="楷体" panose="02010609060101010101" charset="-122"/>
              </a:rPr>
              <a:t>,</a:t>
            </a:r>
            <a:r>
              <a:rPr lang="zh-CN" altLang="en-US" sz="1600" b="1" dirty="0">
                <a:latin typeface="楷体" panose="02010609060101010101" charset="-122"/>
                <a:ea typeface="楷体" panose="02010609060101010101" charset="-122"/>
                <a:cs typeface="楷体" panose="02010609060101010101" charset="-122"/>
              </a:rPr>
              <a:t>分别是</a:t>
            </a:r>
            <a:r>
              <a:rPr lang="en-US" altLang="zh-CN" sz="1600" b="1" dirty="0">
                <a:latin typeface="楷体" panose="02010609060101010101" charset="-122"/>
                <a:ea typeface="楷体" panose="02010609060101010101" charset="-122"/>
                <a:cs typeface="楷体" panose="02010609060101010101" charset="-122"/>
              </a:rPr>
              <a:t>t_order_0</a:t>
            </a:r>
            <a:r>
              <a:rPr lang="zh-CN" altLang="en-US" sz="1600" b="1" dirty="0">
                <a:latin typeface="楷体" panose="02010609060101010101" charset="-122"/>
                <a:ea typeface="楷体" panose="02010609060101010101" charset="-122"/>
                <a:cs typeface="楷体" panose="02010609060101010101" charset="-122"/>
              </a:rPr>
              <a:t>、</a:t>
            </a:r>
            <a:r>
              <a:rPr lang="en-US" altLang="zh-CN" sz="1600" b="1" dirty="0">
                <a:latin typeface="楷体" panose="02010609060101010101" charset="-122"/>
                <a:ea typeface="楷体" panose="02010609060101010101" charset="-122"/>
                <a:cs typeface="楷体" panose="02010609060101010101" charset="-122"/>
              </a:rPr>
              <a:t>t_order_1</a:t>
            </a:r>
            <a:r>
              <a:rPr lang="zh-CN" altLang="en-US" sz="1600" b="1" dirty="0">
                <a:latin typeface="楷体" panose="02010609060101010101" charset="-122"/>
                <a:ea typeface="楷体" panose="02010609060101010101" charset="-122"/>
                <a:cs typeface="楷体" panose="02010609060101010101" charset="-122"/>
              </a:rPr>
              <a:t>，他们的逻辑表名为</a:t>
            </a:r>
            <a:r>
              <a:rPr lang="en-US" altLang="zh-CN" sz="1600" b="1" dirty="0" err="1">
                <a:latin typeface="楷体" panose="02010609060101010101" charset="-122"/>
                <a:ea typeface="楷体" panose="02010609060101010101" charset="-122"/>
                <a:cs typeface="楷体" panose="02010609060101010101" charset="-122"/>
              </a:rPr>
              <a:t>t_order</a:t>
            </a:r>
            <a:r>
              <a:rPr lang="zh-CN" altLang="en-US" sz="1600" b="1" dirty="0">
                <a:latin typeface="楷体" panose="02010609060101010101" charset="-122"/>
                <a:ea typeface="楷体" panose="02010609060101010101" charset="-122"/>
                <a:cs typeface="楷体" panose="02010609060101010101" charset="-122"/>
              </a:rPr>
              <a:t>。</a:t>
            </a:r>
          </a:p>
          <a:p>
            <a:pPr>
              <a:lnSpc>
                <a:spcPct val="120000"/>
              </a:lnSpc>
            </a:pPr>
            <a:r>
              <a:rPr lang="en-US" altLang="zh-CN" b="1" dirty="0" err="1">
                <a:latin typeface="楷体" panose="02010609060101010101" charset="-122"/>
                <a:ea typeface="楷体" panose="02010609060101010101" charset="-122"/>
                <a:cs typeface="楷体" panose="02010609060101010101" charset="-122"/>
              </a:rPr>
              <a:t>ActualTable</a:t>
            </a:r>
            <a:endParaRPr lang="en-US" altLang="zh-CN" b="1" dirty="0">
              <a:latin typeface="楷体" panose="02010609060101010101" charset="-122"/>
              <a:ea typeface="楷体" panose="02010609060101010101" charset="-122"/>
              <a:cs typeface="楷体" panose="02010609060101010101" charset="-122"/>
            </a:endParaRPr>
          </a:p>
          <a:p>
            <a:pPr>
              <a:lnSpc>
                <a:spcPct val="120000"/>
              </a:lnSpc>
            </a:pPr>
            <a:r>
              <a:rPr lang="zh-CN" altLang="en-US" sz="1600" b="1" dirty="0">
                <a:latin typeface="楷体" panose="02010609060101010101" charset="-122"/>
                <a:ea typeface="楷体" panose="02010609060101010101" charset="-122"/>
                <a:cs typeface="楷体" panose="02010609060101010101" charset="-122"/>
              </a:rPr>
              <a:t>在分片的数据库中真实存在的物理表。即上个示例中的</a:t>
            </a:r>
            <a:r>
              <a:rPr lang="en-US" altLang="zh-CN" sz="1600" b="1" dirty="0">
                <a:latin typeface="楷体" panose="02010609060101010101" charset="-122"/>
                <a:ea typeface="楷体" panose="02010609060101010101" charset="-122"/>
                <a:cs typeface="楷体" panose="02010609060101010101" charset="-122"/>
              </a:rPr>
              <a:t>t_order_0</a:t>
            </a:r>
            <a:r>
              <a:rPr lang="zh-CN" altLang="en-US" sz="1600" b="1" dirty="0">
                <a:latin typeface="楷体" panose="02010609060101010101" charset="-122"/>
                <a:ea typeface="楷体" panose="02010609060101010101" charset="-122"/>
                <a:cs typeface="楷体" panose="02010609060101010101" charset="-122"/>
              </a:rPr>
              <a:t>、</a:t>
            </a:r>
            <a:r>
              <a:rPr lang="en-US" altLang="zh-CN" sz="1600" b="1" dirty="0">
                <a:latin typeface="楷体" panose="02010609060101010101" charset="-122"/>
                <a:ea typeface="楷体" panose="02010609060101010101" charset="-122"/>
                <a:cs typeface="楷体" panose="02010609060101010101" charset="-122"/>
              </a:rPr>
              <a:t>t_order_1</a:t>
            </a:r>
            <a:r>
              <a:rPr lang="zh-CN" altLang="en-US" sz="1600" b="1" dirty="0">
                <a:latin typeface="楷体" panose="02010609060101010101" charset="-122"/>
                <a:ea typeface="楷体" panose="02010609060101010101" charset="-122"/>
                <a:cs typeface="楷体" panose="02010609060101010101" charset="-122"/>
              </a:rPr>
              <a:t>。</a:t>
            </a:r>
          </a:p>
          <a:p>
            <a:pPr>
              <a:lnSpc>
                <a:spcPct val="120000"/>
              </a:lnSpc>
            </a:pPr>
            <a:r>
              <a:rPr lang="en-US" altLang="zh-CN" b="1" dirty="0" err="1">
                <a:latin typeface="楷体" panose="02010609060101010101" charset="-122"/>
                <a:ea typeface="楷体" panose="02010609060101010101" charset="-122"/>
                <a:cs typeface="楷体" panose="02010609060101010101" charset="-122"/>
              </a:rPr>
              <a:t>DataNode</a:t>
            </a:r>
            <a:endParaRPr lang="en-US" altLang="zh-CN" b="1" dirty="0">
              <a:latin typeface="楷体" panose="02010609060101010101" charset="-122"/>
              <a:ea typeface="楷体" panose="02010609060101010101" charset="-122"/>
              <a:cs typeface="楷体" panose="02010609060101010101" charset="-122"/>
            </a:endParaRPr>
          </a:p>
          <a:p>
            <a:pPr>
              <a:lnSpc>
                <a:spcPct val="120000"/>
              </a:lnSpc>
            </a:pPr>
            <a:r>
              <a:rPr lang="zh-CN" altLang="en-US" sz="1600" b="1" dirty="0">
                <a:latin typeface="楷体" panose="02010609060101010101" charset="-122"/>
                <a:ea typeface="楷体" panose="02010609060101010101" charset="-122"/>
                <a:cs typeface="楷体" panose="02010609060101010101" charset="-122"/>
              </a:rPr>
              <a:t>数据分片的最小单元。由数据源名称和数据表组成，例：</a:t>
            </a:r>
            <a:r>
              <a:rPr lang="en-US" altLang="zh-CN" sz="1600" b="1" dirty="0">
                <a:latin typeface="楷体" panose="02010609060101010101" charset="-122"/>
                <a:ea typeface="楷体" panose="02010609060101010101" charset="-122"/>
                <a:cs typeface="楷体" panose="02010609060101010101" charset="-122"/>
              </a:rPr>
              <a:t>test_msg0.t_order_0</a:t>
            </a:r>
            <a:r>
              <a:rPr lang="zh-CN" altLang="en-US" sz="1600" b="1" dirty="0">
                <a:latin typeface="楷体" panose="02010609060101010101" charset="-122"/>
                <a:ea typeface="楷体" panose="02010609060101010101" charset="-122"/>
                <a:cs typeface="楷体" panose="02010609060101010101" charset="-122"/>
              </a:rPr>
              <a:t>。配置时默认各个分片数据库的表结构均相同，直接配置逻辑表和真实表对应关系即可。</a:t>
            </a:r>
          </a:p>
          <a:p>
            <a:pPr>
              <a:lnSpc>
                <a:spcPct val="120000"/>
              </a:lnSpc>
            </a:pPr>
            <a:r>
              <a:rPr lang="en-US" altLang="zh-CN" b="1" dirty="0" err="1">
                <a:latin typeface="楷体" panose="02010609060101010101" charset="-122"/>
                <a:ea typeface="楷体" panose="02010609060101010101" charset="-122"/>
                <a:cs typeface="楷体" panose="02010609060101010101" charset="-122"/>
              </a:rPr>
              <a:t>ShardingColumn</a:t>
            </a:r>
            <a:endParaRPr lang="en-US" altLang="zh-CN" b="1" dirty="0">
              <a:latin typeface="楷体" panose="02010609060101010101" charset="-122"/>
              <a:ea typeface="楷体" panose="02010609060101010101" charset="-122"/>
              <a:cs typeface="楷体" panose="02010609060101010101" charset="-122"/>
            </a:endParaRPr>
          </a:p>
          <a:p>
            <a:pPr>
              <a:lnSpc>
                <a:spcPct val="120000"/>
              </a:lnSpc>
            </a:pPr>
            <a:r>
              <a:rPr lang="zh-CN" altLang="en-US" sz="1600" b="1" dirty="0">
                <a:latin typeface="楷体" panose="02010609060101010101" charset="-122"/>
                <a:ea typeface="楷体" panose="02010609060101010101" charset="-122"/>
                <a:cs typeface="楷体" panose="02010609060101010101" charset="-122"/>
              </a:rPr>
              <a:t>分片字段。用于将数据库</a:t>
            </a:r>
            <a:r>
              <a:rPr lang="en-US" altLang="zh-CN" sz="1600" b="1" dirty="0">
                <a:latin typeface="楷体" panose="02010609060101010101" charset="-122"/>
                <a:ea typeface="楷体" panose="02010609060101010101" charset="-122"/>
                <a:cs typeface="楷体" panose="02010609060101010101" charset="-122"/>
              </a:rPr>
              <a:t>(</a:t>
            </a:r>
            <a:r>
              <a:rPr lang="zh-CN" altLang="en-US" sz="1600" b="1" dirty="0">
                <a:latin typeface="楷体" panose="02010609060101010101" charset="-122"/>
                <a:ea typeface="楷体" panose="02010609060101010101" charset="-122"/>
                <a:cs typeface="楷体" panose="02010609060101010101" charset="-122"/>
              </a:rPr>
              <a:t>表</a:t>
            </a:r>
            <a:r>
              <a:rPr lang="en-US" altLang="zh-CN" sz="1600" b="1" dirty="0">
                <a:latin typeface="楷体" panose="02010609060101010101" charset="-122"/>
                <a:ea typeface="楷体" panose="02010609060101010101" charset="-122"/>
                <a:cs typeface="楷体" panose="02010609060101010101" charset="-122"/>
              </a:rPr>
              <a:t>)</a:t>
            </a:r>
            <a:r>
              <a:rPr lang="zh-CN" altLang="en-US" sz="1600" b="1" dirty="0">
                <a:latin typeface="楷体" panose="02010609060101010101" charset="-122"/>
                <a:ea typeface="楷体" panose="02010609060101010101" charset="-122"/>
                <a:cs typeface="楷体" panose="02010609060101010101" charset="-122"/>
              </a:rPr>
              <a:t>水平拆分的关键字段。</a:t>
            </a:r>
            <a:r>
              <a:rPr lang="en-US" altLang="zh-CN" sz="1600" b="1" dirty="0">
                <a:latin typeface="楷体" panose="02010609060101010101" charset="-122"/>
                <a:ea typeface="楷体" panose="02010609060101010101" charset="-122"/>
                <a:cs typeface="楷体" panose="02010609060101010101" charset="-122"/>
              </a:rPr>
              <a:t>SQL</a:t>
            </a:r>
            <a:r>
              <a:rPr lang="zh-CN" altLang="en-US" sz="1600" b="1" dirty="0">
                <a:latin typeface="楷体" panose="02010609060101010101" charset="-122"/>
                <a:ea typeface="楷体" panose="02010609060101010101" charset="-122"/>
                <a:cs typeface="楷体" panose="02010609060101010101" charset="-122"/>
              </a:rPr>
              <a:t>中如果无分片字段，将执行全路由，性能较差。</a:t>
            </a:r>
            <a:r>
              <a:rPr lang="en-US" altLang="zh-CN" sz="1600" b="1" dirty="0" err="1">
                <a:latin typeface="楷体" panose="02010609060101010101" charset="-122"/>
                <a:ea typeface="楷体" panose="02010609060101010101" charset="-122"/>
                <a:cs typeface="楷体" panose="02010609060101010101" charset="-122"/>
              </a:rPr>
              <a:t>Sharding</a:t>
            </a:r>
            <a:r>
              <a:rPr lang="en-US" altLang="zh-CN" sz="1600" b="1" dirty="0">
                <a:latin typeface="楷体" panose="02010609060101010101" charset="-122"/>
                <a:ea typeface="楷体" panose="02010609060101010101" charset="-122"/>
                <a:cs typeface="楷体" panose="02010609060101010101" charset="-122"/>
              </a:rPr>
              <a:t>-JDBC</a:t>
            </a:r>
            <a:r>
              <a:rPr lang="zh-CN" altLang="en-US" sz="1600" b="1" dirty="0">
                <a:latin typeface="楷体" panose="02010609060101010101" charset="-122"/>
                <a:ea typeface="楷体" panose="02010609060101010101" charset="-122"/>
                <a:cs typeface="楷体" panose="02010609060101010101" charset="-122"/>
              </a:rPr>
              <a:t>支持多分片字段。</a:t>
            </a:r>
          </a:p>
          <a:p>
            <a:pPr>
              <a:lnSpc>
                <a:spcPct val="120000"/>
              </a:lnSpc>
            </a:pPr>
            <a:r>
              <a:rPr lang="en-US" altLang="zh-CN" b="1" dirty="0" err="1">
                <a:latin typeface="楷体" panose="02010609060101010101" charset="-122"/>
                <a:ea typeface="楷体" panose="02010609060101010101" charset="-122"/>
                <a:cs typeface="楷体" panose="02010609060101010101" charset="-122"/>
              </a:rPr>
              <a:t>ShardingAlgorithm</a:t>
            </a:r>
            <a:endParaRPr lang="en-US" altLang="zh-CN" b="1" dirty="0">
              <a:latin typeface="楷体" panose="02010609060101010101" charset="-122"/>
              <a:ea typeface="楷体" panose="02010609060101010101" charset="-122"/>
              <a:cs typeface="楷体" panose="02010609060101010101" charset="-122"/>
            </a:endParaRPr>
          </a:p>
          <a:p>
            <a:pPr>
              <a:lnSpc>
                <a:spcPct val="120000"/>
              </a:lnSpc>
            </a:pPr>
            <a:r>
              <a:rPr lang="zh-CN" altLang="en-US" sz="1600" b="1" dirty="0">
                <a:latin typeface="楷体" panose="02010609060101010101" charset="-122"/>
                <a:ea typeface="楷体" panose="02010609060101010101" charset="-122"/>
                <a:cs typeface="楷体" panose="02010609060101010101" charset="-122"/>
              </a:rPr>
              <a:t>分片算法。</a:t>
            </a:r>
            <a:r>
              <a:rPr lang="en-US" altLang="zh-CN" sz="1600" b="1" dirty="0" err="1">
                <a:latin typeface="楷体" panose="02010609060101010101" charset="-122"/>
                <a:ea typeface="楷体" panose="02010609060101010101" charset="-122"/>
                <a:cs typeface="楷体" panose="02010609060101010101" charset="-122"/>
              </a:rPr>
              <a:t>Sharding</a:t>
            </a:r>
            <a:r>
              <a:rPr lang="en-US" altLang="zh-CN" sz="1600" b="1" dirty="0">
                <a:latin typeface="楷体" panose="02010609060101010101" charset="-122"/>
                <a:ea typeface="楷体" panose="02010609060101010101" charset="-122"/>
                <a:cs typeface="楷体" panose="02010609060101010101" charset="-122"/>
              </a:rPr>
              <a:t>-JDBC</a:t>
            </a:r>
            <a:r>
              <a:rPr lang="zh-CN" altLang="en-US" sz="1600" b="1" dirty="0">
                <a:latin typeface="楷体" panose="02010609060101010101" charset="-122"/>
                <a:ea typeface="楷体" panose="02010609060101010101" charset="-122"/>
                <a:cs typeface="楷体" panose="02010609060101010101" charset="-122"/>
              </a:rPr>
              <a:t>通过分片算法将数据分片，支持通过等号、</a:t>
            </a:r>
            <a:r>
              <a:rPr lang="en-US" altLang="zh-CN" sz="1600" b="1" dirty="0">
                <a:latin typeface="楷体" panose="02010609060101010101" charset="-122"/>
                <a:ea typeface="楷体" panose="02010609060101010101" charset="-122"/>
                <a:cs typeface="楷体" panose="02010609060101010101" charset="-122"/>
              </a:rPr>
              <a:t>BETWEEN</a:t>
            </a:r>
            <a:r>
              <a:rPr lang="zh-CN" altLang="en-US" sz="1600" b="1" dirty="0">
                <a:latin typeface="楷体" panose="02010609060101010101" charset="-122"/>
                <a:ea typeface="楷体" panose="02010609060101010101" charset="-122"/>
                <a:cs typeface="楷体" panose="02010609060101010101" charset="-122"/>
              </a:rPr>
              <a:t>和</a:t>
            </a:r>
            <a:r>
              <a:rPr lang="en-US" altLang="zh-CN" sz="1600" b="1" dirty="0">
                <a:latin typeface="楷体" panose="02010609060101010101" charset="-122"/>
                <a:ea typeface="楷体" panose="02010609060101010101" charset="-122"/>
                <a:cs typeface="楷体" panose="02010609060101010101" charset="-122"/>
              </a:rPr>
              <a:t>IN</a:t>
            </a:r>
            <a:r>
              <a:rPr lang="zh-CN" altLang="en-US" sz="1600" b="1" dirty="0">
                <a:latin typeface="楷体" panose="02010609060101010101" charset="-122"/>
                <a:ea typeface="楷体" panose="02010609060101010101" charset="-122"/>
                <a:cs typeface="楷体" panose="02010609060101010101" charset="-122"/>
              </a:rPr>
              <a:t>分片。分片算法目前需要业务方开发者自行实现，可实现的灵活度非常高。未来</a:t>
            </a:r>
            <a:r>
              <a:rPr lang="en-US" altLang="zh-CN" sz="1600" b="1" dirty="0" err="1">
                <a:latin typeface="楷体" panose="02010609060101010101" charset="-122"/>
                <a:ea typeface="楷体" panose="02010609060101010101" charset="-122"/>
                <a:cs typeface="楷体" panose="02010609060101010101" charset="-122"/>
              </a:rPr>
              <a:t>Sharding</a:t>
            </a:r>
            <a:r>
              <a:rPr lang="en-US" altLang="zh-CN" sz="1600" b="1" dirty="0">
                <a:latin typeface="楷体" panose="02010609060101010101" charset="-122"/>
                <a:ea typeface="楷体" panose="02010609060101010101" charset="-122"/>
                <a:cs typeface="楷体" panose="02010609060101010101" charset="-122"/>
              </a:rPr>
              <a:t>-JDBC</a:t>
            </a:r>
            <a:r>
              <a:rPr lang="zh-CN" altLang="en-US" sz="1600" b="1" dirty="0">
                <a:latin typeface="楷体" panose="02010609060101010101" charset="-122"/>
                <a:ea typeface="楷体" panose="02010609060101010101" charset="-122"/>
                <a:cs typeface="楷体" panose="02010609060101010101" charset="-122"/>
              </a:rPr>
              <a:t>也将会实现常用分片算法，如</a:t>
            </a:r>
            <a:r>
              <a:rPr lang="en-US" altLang="zh-CN" sz="1600" b="1" dirty="0">
                <a:latin typeface="楷体" panose="02010609060101010101" charset="-122"/>
                <a:ea typeface="楷体" panose="02010609060101010101" charset="-122"/>
                <a:cs typeface="楷体" panose="02010609060101010101" charset="-122"/>
              </a:rPr>
              <a:t>range</a:t>
            </a:r>
            <a:r>
              <a:rPr lang="zh-CN" altLang="en-US" sz="1600" b="1" dirty="0">
                <a:latin typeface="楷体" panose="02010609060101010101" charset="-122"/>
                <a:ea typeface="楷体" panose="02010609060101010101" charset="-122"/>
                <a:cs typeface="楷体" panose="02010609060101010101" charset="-122"/>
              </a:rPr>
              <a:t>，</a:t>
            </a:r>
            <a:r>
              <a:rPr lang="en-US" altLang="zh-CN" sz="1600" b="1" dirty="0">
                <a:latin typeface="楷体" panose="02010609060101010101" charset="-122"/>
                <a:ea typeface="楷体" panose="02010609060101010101" charset="-122"/>
                <a:cs typeface="楷体" panose="02010609060101010101" charset="-122"/>
              </a:rPr>
              <a:t>hash</a:t>
            </a:r>
            <a:r>
              <a:rPr lang="zh-CN" altLang="en-US" sz="1600" b="1" dirty="0">
                <a:latin typeface="楷体" panose="02010609060101010101" charset="-122"/>
                <a:ea typeface="楷体" panose="02010609060101010101" charset="-122"/>
                <a:cs typeface="楷体" panose="02010609060101010101" charset="-122"/>
              </a:rPr>
              <a:t>和</a:t>
            </a:r>
            <a:r>
              <a:rPr lang="en-US" altLang="zh-CN" sz="1600" b="1" dirty="0">
                <a:latin typeface="楷体" panose="02010609060101010101" charset="-122"/>
                <a:ea typeface="楷体" panose="02010609060101010101" charset="-122"/>
                <a:cs typeface="楷体" panose="02010609060101010101" charset="-122"/>
              </a:rPr>
              <a:t>tag</a:t>
            </a:r>
            <a:r>
              <a:rPr lang="zh-CN" altLang="en-US" sz="1600" b="1" dirty="0">
                <a:latin typeface="楷体" panose="02010609060101010101" charset="-122"/>
                <a:ea typeface="楷体" panose="02010609060101010101" charset="-122"/>
                <a:cs typeface="楷体" panose="02010609060101010101" charset="-122"/>
              </a:rPr>
              <a:t>等。</a:t>
            </a:r>
          </a:p>
          <a:p>
            <a:pPr>
              <a:lnSpc>
                <a:spcPct val="120000"/>
              </a:lnSpc>
            </a:pPr>
            <a:endParaRPr lang="zh-CN" altLang="en-US" b="1" dirty="0">
              <a:latin typeface="楷体" panose="02010609060101010101" charset="-122"/>
              <a:ea typeface="楷体" panose="02010609060101010101" charset="-122"/>
              <a:cs typeface="楷体" panose="02010609060101010101" charset="-122"/>
            </a:endParaRPr>
          </a:p>
          <a:p>
            <a:pPr>
              <a:lnSpc>
                <a:spcPct val="120000"/>
              </a:lnSpc>
            </a:pPr>
            <a:endParaRPr lang="en-US" altLang="zh-CN" b="1" dirty="0" smtClean="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Tree>
    <p:extLst>
      <p:ext uri="{BB962C8B-B14F-4D97-AF65-F5344CB8AC3E}">
        <p14:creationId xmlns:p14="http://schemas.microsoft.com/office/powerpoint/2010/main" val="36184060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lnSpc>
            <a:spcPct val="140000"/>
          </a:lnSpc>
          <a:defRPr lang="zh-CN" altLang="en-US" sz="2000" b="1" dirty="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8770</TotalTime>
  <Words>1139</Words>
  <Application>Microsoft Office PowerPoint</Application>
  <PresentationFormat>宽屏</PresentationFormat>
  <Paragraphs>93</Paragraphs>
  <Slides>11</Slides>
  <Notes>11</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11</vt:i4>
      </vt:variant>
    </vt:vector>
  </HeadingPairs>
  <TitlesOfParts>
    <vt:vector size="21" baseType="lpstr">
      <vt:lpstr>汉仪小隶书简</vt:lpstr>
      <vt:lpstr>黑体</vt:lpstr>
      <vt:lpstr>华文楷体</vt:lpstr>
      <vt:lpstr>楷体</vt:lpstr>
      <vt:lpstr>宋体</vt:lpstr>
      <vt:lpstr>微软雅黑</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春田花花杂货铺</dc:creator>
  <cp:keywords>www.51pptmoban.com</cp:keywords>
  <cp:lastModifiedBy>Administrator</cp:lastModifiedBy>
  <cp:revision>1342</cp:revision>
  <dcterms:created xsi:type="dcterms:W3CDTF">2017-04-26T08:43:00Z</dcterms:created>
  <dcterms:modified xsi:type="dcterms:W3CDTF">2018-12-11T13:43:02Z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2052-10.1.0.7668</vt:lpwstr>
  </property>
</Properties>
</file>

<file path=docProps/thumbnail.jpeg>
</file>